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3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4.xml" ContentType="application/vnd.openxmlformats-officedocument.theme+xml"/>
  <Override PartName="/ppt/slideLayouts/slideLayout29.xml" ContentType="application/vnd.openxmlformats-officedocument.presentationml.slideLayout+xml"/>
  <Override PartName="/ppt/theme/theme5.xml" ContentType="application/vnd.openxmlformats-officedocument.theme+xml"/>
  <Override PartName="/ppt/slideLayouts/slideLayout30.xml" ContentType="application/vnd.openxmlformats-officedocument.presentationml.slideLayout+xml"/>
  <Override PartName="/ppt/theme/theme6.xml" ContentType="application/vnd.openxmlformats-officedocument.theme+xml"/>
  <Override PartName="/ppt/slideLayouts/slideLayout31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8" r:id="rId1"/>
    <p:sldMasterId id="2147483905" r:id="rId2"/>
    <p:sldMasterId id="2147483955" r:id="rId3"/>
    <p:sldMasterId id="2147483939" r:id="rId4"/>
    <p:sldMasterId id="2147483948" r:id="rId5"/>
    <p:sldMasterId id="2147483950" r:id="rId6"/>
    <p:sldMasterId id="2147483683" r:id="rId7"/>
  </p:sldMasterIdLst>
  <p:notesMasterIdLst>
    <p:notesMasterId r:id="rId40"/>
  </p:notesMasterIdLst>
  <p:handoutMasterIdLst>
    <p:handoutMasterId r:id="rId41"/>
  </p:handoutMasterIdLst>
  <p:sldIdLst>
    <p:sldId id="603" r:id="rId8"/>
    <p:sldId id="2406" r:id="rId9"/>
    <p:sldId id="2340" r:id="rId10"/>
    <p:sldId id="739" r:id="rId11"/>
    <p:sldId id="2385" r:id="rId12"/>
    <p:sldId id="2394" r:id="rId13"/>
    <p:sldId id="2388" r:id="rId14"/>
    <p:sldId id="2392" r:id="rId15"/>
    <p:sldId id="2425" r:id="rId16"/>
    <p:sldId id="2426" r:id="rId17"/>
    <p:sldId id="2407" r:id="rId18"/>
    <p:sldId id="2411" r:id="rId19"/>
    <p:sldId id="2410" r:id="rId20"/>
    <p:sldId id="2408" r:id="rId21"/>
    <p:sldId id="2409" r:id="rId22"/>
    <p:sldId id="2413" r:id="rId23"/>
    <p:sldId id="2414" r:id="rId24"/>
    <p:sldId id="2412" r:id="rId25"/>
    <p:sldId id="2416" r:id="rId26"/>
    <p:sldId id="2415" r:id="rId27"/>
    <p:sldId id="2417" r:id="rId28"/>
    <p:sldId id="2418" r:id="rId29"/>
    <p:sldId id="2419" r:id="rId30"/>
    <p:sldId id="2424" r:id="rId31"/>
    <p:sldId id="2420" r:id="rId32"/>
    <p:sldId id="2421" r:id="rId33"/>
    <p:sldId id="2422" r:id="rId34"/>
    <p:sldId id="2423" r:id="rId35"/>
    <p:sldId id="2362" r:id="rId36"/>
    <p:sldId id="741" r:id="rId37"/>
    <p:sldId id="2405" r:id="rId38"/>
    <p:sldId id="582" r:id="rId39"/>
  </p:sldIdLst>
  <p:sldSz cx="12196763" cy="6858000"/>
  <p:notesSz cx="6858000" cy="9144000"/>
  <p:defaultTextStyle>
    <a:defPPr>
      <a:defRPr lang="en-US"/>
    </a:defPPr>
    <a:lvl1pPr marL="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4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7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71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957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196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43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67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913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221815"/>
    <a:srgbClr val="1D1D1A"/>
    <a:srgbClr val="91A2BF"/>
    <a:srgbClr val="66BA36"/>
    <a:srgbClr val="595757"/>
    <a:srgbClr val="E4EBEA"/>
    <a:srgbClr val="C00000"/>
    <a:srgbClr val="FFFF00"/>
    <a:srgbClr val="FFFFFF"/>
    <a:srgbClr val="E900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799B23B-EC83-4686-B30A-512413B5E67A}" styleName="浅色样式 3 - 强调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683" autoAdjust="0"/>
    <p:restoredTop sz="96291" autoAdjust="0"/>
  </p:normalViewPr>
  <p:slideViewPr>
    <p:cSldViewPr snapToGrid="0" snapToObjects="1">
      <p:cViewPr varScale="1">
        <p:scale>
          <a:sx n="122" d="100"/>
          <a:sy n="122" d="100"/>
        </p:scale>
        <p:origin x="272" y="2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3104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slide" Target="slides/slide32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presProps" Target="presProp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4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viewProps" Target="viewProps.xml"/><Relationship Id="rId8" Type="http://schemas.openxmlformats.org/officeDocument/2006/relationships/slide" Target="slides/slid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20" Type="http://schemas.openxmlformats.org/officeDocument/2006/relationships/slide" Target="slides/slide13.xml"/><Relationship Id="rId41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CC198DB-AFBD-584A-8986-364FF2B03F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01315C-523F-A043-8029-B992149712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CF71B8-DF2A-2E41-BE66-2E18A767DA8A}" type="datetimeFigureOut">
              <a:rPr lang="en-US" smtClean="0"/>
              <a:t>10/15/23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601424-70F4-1643-8E3A-557A0258D6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5BF48A-FF5C-8145-95A7-EE66A87C73D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5F0CC5-85BE-A64A-BD47-54C66F7E9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0952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D60A27-BF12-6744-9E93-932A0E34D8BB}" type="datetimeFigureOut">
              <a:rPr lang="en-US" smtClean="0"/>
              <a:t>10/15/23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7326F3-4732-B74B-9C70-D0992466E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632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5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304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957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60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826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913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566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721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1611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C:\Users\z00205060\Desktop\CP项目\规范类文件\新建文件夹\巴展视觉物料规范-18.jpg">
            <a:extLst>
              <a:ext uri="{FF2B5EF4-FFF2-40B4-BE49-F238E27FC236}">
                <a16:creationId xmlns:a16="http://schemas.microsoft.com/office/drawing/2014/main" id="{60D4CF4B-3D9D-564E-9AB4-9D3074BC013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9893" y="32809"/>
            <a:ext cx="12196763" cy="6856951"/>
          </a:xfrm>
          <a:prstGeom prst="rect">
            <a:avLst/>
          </a:prstGeom>
          <a:noFill/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FC97DCE-0896-AD42-9AE0-7F25594CD24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rgbClr val="374154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41B8501-68C3-364E-8EDD-CD53B0A6B55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1D1D1A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1816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E415327-0213-194E-B61D-B6ACD3178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F51793D-2582-2644-B9F5-2A41076AAC3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471818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95400"/>
            <a:ext cx="11161240" cy="5085928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849391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39072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5" y="620688"/>
            <a:ext cx="10963473" cy="589190"/>
          </a:xfrm>
          <a:prstGeom prst="rect">
            <a:avLst/>
          </a:prstGeom>
        </p:spPr>
        <p:txBody>
          <a:bodyPr/>
          <a:lstStyle>
            <a:lvl1pPr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5" y="1412776"/>
            <a:ext cx="10963473" cy="4608512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8882783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 advClick="0">
        <p159:morph option="byObject"/>
      </p:transition>
    </mc:Choice>
    <mc:Fallback xmlns="">
      <p:transition advClick="0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1191" y="240462"/>
            <a:ext cx="10503794" cy="783197"/>
          </a:xfrm>
          <a:prstGeom prst="rect">
            <a:avLst/>
          </a:prstGeom>
        </p:spPr>
        <p:txBody>
          <a:bodyPr anchor="ctr"/>
          <a:lstStyle>
            <a:lvl1pPr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7016421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548680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5" y="1495552"/>
            <a:ext cx="5290949" cy="452573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2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2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2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5" name="内容占位符 2"/>
          <p:cNvSpPr>
            <a:spLocks noGrp="1"/>
          </p:cNvSpPr>
          <p:nvPr>
            <p:ph sz="half" idx="10"/>
          </p:nvPr>
        </p:nvSpPr>
        <p:spPr>
          <a:xfrm>
            <a:off x="6296160" y="1495552"/>
            <a:ext cx="5290949" cy="452573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2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rgbClr val="374154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76096" indent="-236990">
              <a:lnSpc>
                <a:spcPct val="12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33696" indent="-236990">
              <a:lnSpc>
                <a:spcPct val="12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599">
                <a:solidFill>
                  <a:srgbClr val="374154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228147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447027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5" y="1306286"/>
            <a:ext cx="5290949" cy="4931228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5" name="内容占位符 2"/>
          <p:cNvSpPr>
            <a:spLocks noGrp="1"/>
          </p:cNvSpPr>
          <p:nvPr>
            <p:ph sz="half" idx="10"/>
          </p:nvPr>
        </p:nvSpPr>
        <p:spPr>
          <a:xfrm>
            <a:off x="6296160" y="1306286"/>
            <a:ext cx="5290949" cy="4931228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985665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283443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81757" y="1306285"/>
            <a:ext cx="11161240" cy="4985657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54304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1395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4822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251857"/>
            <a:ext cx="10963473" cy="5103223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922801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4158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4235280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8141950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1.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4721326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思考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20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24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285E641-72A7-364D-AE4C-713FCA53F20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03900" y="3611316"/>
            <a:ext cx="3439096" cy="2732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7907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1491252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53555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7481482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484784"/>
            <a:ext cx="11161240" cy="4525736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922526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008212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04664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tx1">
                    <a:lumMod val="95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623635" y="1196752"/>
            <a:ext cx="10963473" cy="5197702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337576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8861184-AC94-6541-A9F6-3504B6AC75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1810"/>
            <a:ext cx="12196763" cy="4792771"/>
          </a:xfrm>
          <a:prstGeom prst="rect">
            <a:avLst/>
          </a:prstGeom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011094E6-4D5B-8C42-9657-10EE07AF67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chemeClr val="tx2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EC68140-F31D-D449-AB97-7D3A7E7A49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FFFFFF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3655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63546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719684" y="1351536"/>
            <a:ext cx="10757396" cy="4957784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370003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960DD1-8AC3-8F46-9D2D-BF81187F43FC}"/>
              </a:ext>
            </a:extLst>
          </p:cNvPr>
          <p:cNvSpPr txBox="1"/>
          <p:nvPr userDrawn="1"/>
        </p:nvSpPr>
        <p:spPr>
          <a:xfrm>
            <a:off x="1502228" y="2617826"/>
            <a:ext cx="51271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0" dirty="0">
                <a:solidFill>
                  <a:srgbClr val="221815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64786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探索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206140" cy="5594695"/>
          </a:xfrm>
          <a:prstGeom prst="rect">
            <a:avLst/>
          </a:prstGeom>
        </p:spPr>
      </p:pic>
      <p:sp>
        <p:nvSpPr>
          <p:cNvPr id="7" name="L 形 6"/>
          <p:cNvSpPr/>
          <p:nvPr userDrawn="1"/>
        </p:nvSpPr>
        <p:spPr>
          <a:xfrm rot="5400000">
            <a:off x="7853942" y="2130562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227DEE9-8BE9-0D49-BF96-9E83C5312E0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F43DA98-D48D-6947-95EF-BA3B05E688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52F8733E-C4C9-8D4D-8DDA-CAB265AC05A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651949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智能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5"/>
            <a:ext cx="12197432" cy="559923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2AA4863-E1EF-3342-A8CB-ECD4FD06CE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195303EA-8491-464F-99A0-67F948701C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412816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6DBC59C-CE55-E340-A3AE-F88AAF0D75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4" name="L 形 17">
            <a:extLst>
              <a:ext uri="{FF2B5EF4-FFF2-40B4-BE49-F238E27FC236}">
                <a16:creationId xmlns:a16="http://schemas.microsoft.com/office/drawing/2014/main" id="{3049C48A-4CAE-8940-8A29-89DE0543DF4C}"/>
              </a:ext>
            </a:extLst>
          </p:cNvPr>
          <p:cNvSpPr/>
          <p:nvPr userDrawn="1"/>
        </p:nvSpPr>
        <p:spPr>
          <a:xfrm rot="5400000">
            <a:off x="5369529" y="2370740"/>
            <a:ext cx="744262" cy="762208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</p:spTree>
    <p:extLst>
      <p:ext uri="{BB962C8B-B14F-4D97-AF65-F5344CB8AC3E}">
        <p14:creationId xmlns:p14="http://schemas.microsoft.com/office/powerpoint/2010/main" val="3514487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创新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4"/>
            <a:ext cx="12197432" cy="5590529"/>
          </a:xfrm>
          <a:prstGeom prst="rect">
            <a:avLst/>
          </a:prstGeom>
        </p:spPr>
      </p:pic>
      <p:sp>
        <p:nvSpPr>
          <p:cNvPr id="9" name="L 形 8"/>
          <p:cNvSpPr/>
          <p:nvPr userDrawn="1"/>
        </p:nvSpPr>
        <p:spPr>
          <a:xfrm rot="5400000">
            <a:off x="5945516" y="2323519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B908F03-BBCC-164B-BE54-2E836D6E7C1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A3BE9F9B-07D9-DD4C-9CEF-250804A4145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3A299E5-0026-5A42-88AA-B3A7F29D3AB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8426698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攀登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74021"/>
            <a:ext cx="12197432" cy="56687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8" name="L 形 7"/>
          <p:cNvSpPr/>
          <p:nvPr userDrawn="1"/>
        </p:nvSpPr>
        <p:spPr>
          <a:xfrm rot="5400000">
            <a:off x="7929967" y="1657555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6BB7B2F8-0AF7-D04F-81DD-52FDB6B7326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62D1BCC-0781-514D-8FE8-12F4AF64BC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5373707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3414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2248356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7974199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hyperlink" Target="https://github.com/chenzomi12/DeepLearningSystem" TargetMode="Externa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hyperlink" Target="https://chenzomi12.github.io/" TargetMode="Externa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12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3.xml"/><Relationship Id="rId9" Type="http://schemas.openxmlformats.org/officeDocument/2006/relationships/hyperlink" Target="https://chenzomi12.github.io/" TargetMode="Externa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hyperlink" Target="https://chenzomi12.github.io/" TargetMode="Externa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image" Target="../media/image8.png"/><Relationship Id="rId5" Type="http://schemas.openxmlformats.org/officeDocument/2006/relationships/slideLayout" Target="../slideLayouts/slideLayout20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hyperlink" Target="https://chenzomi12.github.io/" TargetMode="External"/><Relationship Id="rId3" Type="http://schemas.openxmlformats.org/officeDocument/2006/relationships/slideLayout" Target="../slideLayouts/slideLayout27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0.jpeg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28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29.xml"/><Relationship Id="rId4" Type="http://schemas.openxmlformats.org/officeDocument/2006/relationships/hyperlink" Target="https://chenzomi12.github.io/" TargetMode="Externa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30.xml"/><Relationship Id="rId4" Type="http://schemas.openxmlformats.org/officeDocument/2006/relationships/hyperlink" Target="https://chenzomi12.github.io/" TargetMode="Externa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31.xml"/><Relationship Id="rId6" Type="http://schemas.openxmlformats.org/officeDocument/2006/relationships/hyperlink" Target="https://github.com/chenzomi12/DeepLearningSystem" TargetMode="External"/><Relationship Id="rId5" Type="http://schemas.openxmlformats.org/officeDocument/2006/relationships/hyperlink" Target="https://chenzomi12.github.io/" TargetMode="Externa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">
            <a:extLst>
              <a:ext uri="{FF2B5EF4-FFF2-40B4-BE49-F238E27FC236}">
                <a16:creationId xmlns:a16="http://schemas.microsoft.com/office/drawing/2014/main" id="{DAA57E4D-57AC-4B4A-BA6C-86FA5001E093}"/>
              </a:ext>
            </a:extLst>
          </p:cNvPr>
          <p:cNvSpPr txBox="1"/>
          <p:nvPr userDrawn="1"/>
        </p:nvSpPr>
        <p:spPr>
          <a:xfrm>
            <a:off x="553765" y="6469851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B55D2D48-944A-9C4D-BB22-D76C71F4D94F}"/>
              </a:ext>
            </a:extLst>
          </p:cNvPr>
          <p:cNvSpPr txBox="1"/>
          <p:nvPr userDrawn="1"/>
        </p:nvSpPr>
        <p:spPr>
          <a:xfrm>
            <a:off x="1281791" y="6542628"/>
            <a:ext cx="499730" cy="1499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974" smtClean="0">
                <a:solidFill>
                  <a:srgbClr val="1D1D1B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74" dirty="0">
              <a:solidFill>
                <a:srgbClr val="1D1D1B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sp>
        <p:nvSpPr>
          <p:cNvPr id="8" name="副标题 2">
            <a:extLst>
              <a:ext uri="{FF2B5EF4-FFF2-40B4-BE49-F238E27FC236}">
                <a16:creationId xmlns:a16="http://schemas.microsoft.com/office/drawing/2014/main" id="{856DBD81-A7BD-584A-94D7-31E1EFFD9F98}"/>
              </a:ext>
            </a:extLst>
          </p:cNvPr>
          <p:cNvSpPr txBox="1">
            <a:spLocks/>
          </p:cNvSpPr>
          <p:nvPr userDrawn="1"/>
        </p:nvSpPr>
        <p:spPr bwMode="auto">
          <a:xfrm>
            <a:off x="8474645" y="6263990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1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BE738B7-F398-0746-82A7-6856A70110C5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48541"/>
            <a:ext cx="144000" cy="144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0" name="TextBox 2">
            <a:extLst>
              <a:ext uri="{FF2B5EF4-FFF2-40B4-BE49-F238E27FC236}">
                <a16:creationId xmlns:a16="http://schemas.microsoft.com/office/drawing/2014/main" id="{0021EBA7-FAE3-FF4A-A451-258276F9F3D7}"/>
              </a:ext>
            </a:extLst>
          </p:cNvPr>
          <p:cNvSpPr txBox="1"/>
          <p:nvPr userDrawn="1"/>
        </p:nvSpPr>
        <p:spPr>
          <a:xfrm>
            <a:off x="8474645" y="6468770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com/chenzomi12/DeepLearningSystem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087104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6" r:id="rId1"/>
    <p:sldLayoutId id="2147483970" r:id="rId2"/>
    <p:sldLayoutId id="2147483947" r:id="rId3"/>
    <p:sldLayoutId id="2147483819" r:id="rId4"/>
    <p:sldLayoutId id="2147483820" r:id="rId5"/>
    <p:sldLayoutId id="2147483892" r:id="rId6"/>
    <p:sldLayoutId id="2147483824" r:id="rId7"/>
    <p:sldLayoutId id="2147483968" r:id="rId8"/>
    <p:sldLayoutId id="2147483969" r:id="rId9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ts val="3440"/>
        </a:lnSpc>
        <a:spcBef>
          <a:spcPct val="0"/>
        </a:spcBef>
        <a:buNone/>
        <a:defRPr sz="32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buFontTx/>
        <a:buNone/>
        <a:defRPr sz="1000" kern="1200">
          <a:solidFill>
            <a:srgbClr val="1D1D1B"/>
          </a:solidFill>
          <a:latin typeface="Arial" panose="020B0604020202020204" pitchFamily="34" charset="0"/>
          <a:ea typeface="Microsoft YaHei" panose="020B0503020204020204" pitchFamily="34" charset="-122"/>
          <a:cs typeface="Arial" panose="020B0604020202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1365440" y="6413378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l">
              <a:defRPr sz="1600">
                <a:solidFill>
                  <a:schemeClr val="tx1"/>
                </a:solidFill>
              </a:defRPr>
            </a:lvl1pPr>
          </a:lstStyle>
          <a:p>
            <a:fld id="{1A5B2B23-E5F0-44D7-A9FF-4B8E82156B39}" type="datetimeFigureOut">
              <a:rPr lang="zh-CN" altLang="en-US" smtClean="0">
                <a:solidFill>
                  <a:prstClr val="black"/>
                </a:solidFill>
              </a:rPr>
              <a:pPr/>
              <a:t>2023/10/15</a:t>
            </a:fld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10" name="Rectangle 86"/>
          <p:cNvSpPr>
            <a:spLocks noChangeArrowheads="1"/>
          </p:cNvSpPr>
          <p:nvPr userDrawn="1"/>
        </p:nvSpPr>
        <p:spPr bwMode="auto">
          <a:xfrm>
            <a:off x="9514255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4516A7C5-B605-6B44-A7BE-28ADB9219092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95495ED-F2F9-A345-AD2E-98BB16884A21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9" name="副标题 2">
            <a:extLst>
              <a:ext uri="{FF2B5EF4-FFF2-40B4-BE49-F238E27FC236}">
                <a16:creationId xmlns:a16="http://schemas.microsoft.com/office/drawing/2014/main" id="{9B5DC586-B9B6-944A-9389-8211B4B1FD1F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60188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https://chenzomi12.github.io/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423272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6" r:id="rId1"/>
    <p:sldLayoutId id="2147483963" r:id="rId2"/>
    <p:sldLayoutId id="2147483964" r:id="rId3"/>
    <p:sldLayoutId id="2147483971" r:id="rId4"/>
    <p:sldLayoutId id="2147483975" r:id="rId5"/>
    <p:sldLayoutId id="2147483978" r:id="rId6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9200" rtl="0" eaLnBrk="1" latinLnBrk="0" hangingPunct="1">
        <a:spcBef>
          <a:spcPct val="0"/>
        </a:spcBef>
        <a:buNone/>
        <a:defRPr sz="58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itchFamily="34" charset="0"/>
        <a:buChar char="•"/>
        <a:defRPr sz="4299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itchFamily="34" charset="0"/>
        <a:buChar char="–"/>
        <a:defRPr sz="3699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itchFamily="34" charset="0"/>
        <a:buChar char="–"/>
        <a:defRPr sz="2699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itchFamily="34" charset="0"/>
        <a:buChar char="»"/>
        <a:defRPr sz="2699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23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719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815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1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7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832E328A-0E7B-D747-843C-A7F1DB0AF41E}"/>
              </a:ext>
            </a:extLst>
          </p:cNvPr>
          <p:cNvSpPr/>
          <p:nvPr userDrawn="1"/>
        </p:nvSpPr>
        <p:spPr bwMode="auto">
          <a:xfrm>
            <a:off x="-11430" y="4558094"/>
            <a:ext cx="12230643" cy="2842586"/>
          </a:xfrm>
          <a:prstGeom prst="rect">
            <a:avLst/>
          </a:prstGeom>
          <a:blipFill dpi="0" rotWithShape="1">
            <a:blip r:embed="rId11" cstate="print">
              <a:alphaModFix amt="17000"/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8" name="Rectangle 86">
            <a:extLst>
              <a:ext uri="{FF2B5EF4-FFF2-40B4-BE49-F238E27FC236}">
                <a16:creationId xmlns:a16="http://schemas.microsoft.com/office/drawing/2014/main" id="{596E891C-ADFE-FE42-86C8-8EDC78CF678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60570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12" name="TextBox 2">
            <a:extLst>
              <a:ext uri="{FF2B5EF4-FFF2-40B4-BE49-F238E27FC236}">
                <a16:creationId xmlns:a16="http://schemas.microsoft.com/office/drawing/2014/main" id="{8A3F60EC-F50D-F64E-B345-0B2C9F4821B7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96F034E5-6103-534F-B0F4-B7D7DF211DA4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15" name="副标题 2">
            <a:extLst>
              <a:ext uri="{FF2B5EF4-FFF2-40B4-BE49-F238E27FC236}">
                <a16:creationId xmlns:a16="http://schemas.microsoft.com/office/drawing/2014/main" id="{4B07DACC-B4E5-4B4D-86E1-34D39B2A3680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036988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3" r:id="rId1"/>
    <p:sldLayoutId id="2147483965" r:id="rId2"/>
    <p:sldLayoutId id="2147483966" r:id="rId3"/>
    <p:sldLayoutId id="2147483967" r:id="rId4"/>
    <p:sldLayoutId id="2147483956" r:id="rId5"/>
    <p:sldLayoutId id="2147483957" r:id="rId6"/>
    <p:sldLayoutId id="2147483958" r:id="rId7"/>
    <p:sldLayoutId id="2147483959" r:id="rId8"/>
    <p:sldLayoutId id="2147483974" r:id="rId9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588"/>
            <a:ext cx="12193588" cy="6856412"/>
          </a:xfrm>
          <a:prstGeom prst="rect">
            <a:avLst/>
          </a:prstGeom>
        </p:spPr>
      </p:pic>
      <p:sp>
        <p:nvSpPr>
          <p:cNvPr id="12" name="TextBox 2">
            <a:extLst>
              <a:ext uri="{FF2B5EF4-FFF2-40B4-BE49-F238E27FC236}">
                <a16:creationId xmlns:a16="http://schemas.microsoft.com/office/drawing/2014/main" id="{D0F0DA3C-4AEC-1B44-8AA0-10080BFDF727}"/>
              </a:ext>
            </a:extLst>
          </p:cNvPr>
          <p:cNvSpPr txBox="1"/>
          <p:nvPr userDrawn="1"/>
        </p:nvSpPr>
        <p:spPr>
          <a:xfrm>
            <a:off x="553765" y="639958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0EE15CAA-5A2E-4946-9092-2C7A7D278222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47532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F4E50312-EC01-E14B-87D5-C18323A16206}"/>
              </a:ext>
            </a:extLst>
          </p:cNvPr>
          <p:cNvSpPr/>
          <p:nvPr userDrawn="1"/>
        </p:nvSpPr>
        <p:spPr>
          <a:xfrm>
            <a:off x="9842577" y="6399588"/>
            <a:ext cx="2250191" cy="290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5" name="副标题 2">
            <a:extLst>
              <a:ext uri="{FF2B5EF4-FFF2-40B4-BE49-F238E27FC236}">
                <a16:creationId xmlns:a16="http://schemas.microsoft.com/office/drawing/2014/main" id="{2F3A5196-93C8-7342-BB74-67DE83BC250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741757" y="6414035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7" name="Rectangle 86">
            <a:extLst>
              <a:ext uri="{FF2B5EF4-FFF2-40B4-BE49-F238E27FC236}">
                <a16:creationId xmlns:a16="http://schemas.microsoft.com/office/drawing/2014/main" id="{AD9A1659-E87F-E546-B389-F66C7042FDE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06141" y="640480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2570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0" r:id="rId1"/>
    <p:sldLayoutId id="2147483952" r:id="rId2"/>
    <p:sldLayoutId id="2147483953" r:id="rId3"/>
    <p:sldLayoutId id="2147483954" r:id="rId4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>
            <a:extLst>
              <a:ext uri="{FF2B5EF4-FFF2-40B4-BE49-F238E27FC236}">
                <a16:creationId xmlns:a16="http://schemas.microsoft.com/office/drawing/2014/main" id="{3355B0D4-6846-924B-AA9C-99607253013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871FFDD-6432-E240-A6DA-1B216C356679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32762DD-A13D-5445-9685-41B4DCE168AB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1" name="Group 18">
              <a:extLst>
                <a:ext uri="{FF2B5EF4-FFF2-40B4-BE49-F238E27FC236}">
                  <a16:creationId xmlns:a16="http://schemas.microsoft.com/office/drawing/2014/main" id="{4AEA648F-58C8-1047-A1AF-A32C632845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2" name="Rectangle 19">
                <a:extLst>
                  <a:ext uri="{FF2B5EF4-FFF2-40B4-BE49-F238E27FC236}">
                    <a16:creationId xmlns:a16="http://schemas.microsoft.com/office/drawing/2014/main" id="{16DAECD4-EFBF-474C-9A0F-358CF912C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0">
                <a:extLst>
                  <a:ext uri="{FF2B5EF4-FFF2-40B4-BE49-F238E27FC236}">
                    <a16:creationId xmlns:a16="http://schemas.microsoft.com/office/drawing/2014/main" id="{CDB54574-D1F2-7E4A-9FC2-1C7AD380EE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1">
                <a:extLst>
                  <a:ext uri="{FF2B5EF4-FFF2-40B4-BE49-F238E27FC236}">
                    <a16:creationId xmlns:a16="http://schemas.microsoft.com/office/drawing/2014/main" id="{1D9E17C3-90E4-7649-B27A-BA4C3C5C05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2">
                <a:extLst>
                  <a:ext uri="{FF2B5EF4-FFF2-40B4-BE49-F238E27FC236}">
                    <a16:creationId xmlns:a16="http://schemas.microsoft.com/office/drawing/2014/main" id="{1E0D0851-FABF-A24F-8902-CFC9EFE2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23">
              <a:extLst>
                <a:ext uri="{FF2B5EF4-FFF2-40B4-BE49-F238E27FC236}">
                  <a16:creationId xmlns:a16="http://schemas.microsoft.com/office/drawing/2014/main" id="{1F001566-E2EE-C748-B643-DC71C04B82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68" name="Rectangle 24">
                <a:extLst>
                  <a:ext uri="{FF2B5EF4-FFF2-40B4-BE49-F238E27FC236}">
                    <a16:creationId xmlns:a16="http://schemas.microsoft.com/office/drawing/2014/main" id="{410F3824-FCF7-F04E-A1AB-F4754391E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25">
                <a:extLst>
                  <a:ext uri="{FF2B5EF4-FFF2-40B4-BE49-F238E27FC236}">
                    <a16:creationId xmlns:a16="http://schemas.microsoft.com/office/drawing/2014/main" id="{98C45CA8-CF88-9E43-A2EB-FBAF0D6DA8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26">
                <a:extLst>
                  <a:ext uri="{FF2B5EF4-FFF2-40B4-BE49-F238E27FC236}">
                    <a16:creationId xmlns:a16="http://schemas.microsoft.com/office/drawing/2014/main" id="{CF33E281-A40D-DA43-A313-57A13192C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27">
                <a:extLst>
                  <a:ext uri="{FF2B5EF4-FFF2-40B4-BE49-F238E27FC236}">
                    <a16:creationId xmlns:a16="http://schemas.microsoft.com/office/drawing/2014/main" id="{7D2AEC8B-63C0-304C-A190-9CA72D7A0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28">
              <a:extLst>
                <a:ext uri="{FF2B5EF4-FFF2-40B4-BE49-F238E27FC236}">
                  <a16:creationId xmlns:a16="http://schemas.microsoft.com/office/drawing/2014/main" id="{0C596433-8603-F24C-AEBC-D056413665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4" name="Rectangle 29">
                <a:extLst>
                  <a:ext uri="{FF2B5EF4-FFF2-40B4-BE49-F238E27FC236}">
                    <a16:creationId xmlns:a16="http://schemas.microsoft.com/office/drawing/2014/main" id="{163DC086-4FD6-B949-B16E-D00693AAE4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0">
                <a:extLst>
                  <a:ext uri="{FF2B5EF4-FFF2-40B4-BE49-F238E27FC236}">
                    <a16:creationId xmlns:a16="http://schemas.microsoft.com/office/drawing/2014/main" id="{D4393B97-292F-F048-A775-5C8CC1D06D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1">
                <a:extLst>
                  <a:ext uri="{FF2B5EF4-FFF2-40B4-BE49-F238E27FC236}">
                    <a16:creationId xmlns:a16="http://schemas.microsoft.com/office/drawing/2014/main" id="{F9ACC9AA-A151-BB47-B95E-BD1794FF1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2">
                <a:extLst>
                  <a:ext uri="{FF2B5EF4-FFF2-40B4-BE49-F238E27FC236}">
                    <a16:creationId xmlns:a16="http://schemas.microsoft.com/office/drawing/2014/main" id="{BDBC2EEE-6947-6242-AA85-D27943ABF7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33">
              <a:extLst>
                <a:ext uri="{FF2B5EF4-FFF2-40B4-BE49-F238E27FC236}">
                  <a16:creationId xmlns:a16="http://schemas.microsoft.com/office/drawing/2014/main" id="{6CB4D485-15B4-7248-93DE-47357A9A34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0" name="Rectangle 34">
                <a:extLst>
                  <a:ext uri="{FF2B5EF4-FFF2-40B4-BE49-F238E27FC236}">
                    <a16:creationId xmlns:a16="http://schemas.microsoft.com/office/drawing/2014/main" id="{17E7BDFE-F5AE-2546-80F1-6D3A420E5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5">
                <a:extLst>
                  <a:ext uri="{FF2B5EF4-FFF2-40B4-BE49-F238E27FC236}">
                    <a16:creationId xmlns:a16="http://schemas.microsoft.com/office/drawing/2014/main" id="{27CBD566-8C0A-0D43-838D-ACD3A1C484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36">
                <a:extLst>
                  <a:ext uri="{FF2B5EF4-FFF2-40B4-BE49-F238E27FC236}">
                    <a16:creationId xmlns:a16="http://schemas.microsoft.com/office/drawing/2014/main" id="{AD1533C6-7181-0B40-AA93-DF9FA720F8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7">
                <a:extLst>
                  <a:ext uri="{FF2B5EF4-FFF2-40B4-BE49-F238E27FC236}">
                    <a16:creationId xmlns:a16="http://schemas.microsoft.com/office/drawing/2014/main" id="{0AD3C1B9-C92D-BB46-B25C-33947C640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38">
              <a:extLst>
                <a:ext uri="{FF2B5EF4-FFF2-40B4-BE49-F238E27FC236}">
                  <a16:creationId xmlns:a16="http://schemas.microsoft.com/office/drawing/2014/main" id="{4A756452-635E-CC4E-B0D8-F467590AD7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6" name="Rectangle 39">
                <a:extLst>
                  <a:ext uri="{FF2B5EF4-FFF2-40B4-BE49-F238E27FC236}">
                    <a16:creationId xmlns:a16="http://schemas.microsoft.com/office/drawing/2014/main" id="{107637FE-00CE-A44F-A5EA-FA149E6AE9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0">
                <a:extLst>
                  <a:ext uri="{FF2B5EF4-FFF2-40B4-BE49-F238E27FC236}">
                    <a16:creationId xmlns:a16="http://schemas.microsoft.com/office/drawing/2014/main" id="{B82B564F-B2F3-BC41-B78F-9EC516DDD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1">
                <a:extLst>
                  <a:ext uri="{FF2B5EF4-FFF2-40B4-BE49-F238E27FC236}">
                    <a16:creationId xmlns:a16="http://schemas.microsoft.com/office/drawing/2014/main" id="{470DDBB4-E781-4E45-9C2A-64EBBFFD4E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2">
                <a:extLst>
                  <a:ext uri="{FF2B5EF4-FFF2-40B4-BE49-F238E27FC236}">
                    <a16:creationId xmlns:a16="http://schemas.microsoft.com/office/drawing/2014/main" id="{A7A4D643-CAD2-F54C-80D4-1C8C43B1B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43">
              <a:extLst>
                <a:ext uri="{FF2B5EF4-FFF2-40B4-BE49-F238E27FC236}">
                  <a16:creationId xmlns:a16="http://schemas.microsoft.com/office/drawing/2014/main" id="{3A0837DC-29F2-4F46-9E11-29C20DB559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2" name="Rectangle 44">
                <a:extLst>
                  <a:ext uri="{FF2B5EF4-FFF2-40B4-BE49-F238E27FC236}">
                    <a16:creationId xmlns:a16="http://schemas.microsoft.com/office/drawing/2014/main" id="{BE48E465-1B00-9D49-AC97-F6F7C2E8C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5">
                <a:extLst>
                  <a:ext uri="{FF2B5EF4-FFF2-40B4-BE49-F238E27FC236}">
                    <a16:creationId xmlns:a16="http://schemas.microsoft.com/office/drawing/2014/main" id="{665052F5-ED4C-3D40-9364-F4472472FF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46">
                <a:extLst>
                  <a:ext uri="{FF2B5EF4-FFF2-40B4-BE49-F238E27FC236}">
                    <a16:creationId xmlns:a16="http://schemas.microsoft.com/office/drawing/2014/main" id="{E4DF1BCE-5122-3E4D-B4AC-67772AC8C7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7">
                <a:extLst>
                  <a:ext uri="{FF2B5EF4-FFF2-40B4-BE49-F238E27FC236}">
                    <a16:creationId xmlns:a16="http://schemas.microsoft.com/office/drawing/2014/main" id="{89E0A5A8-FB3E-4A45-B2D5-BDE5F4692B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48">
              <a:extLst>
                <a:ext uri="{FF2B5EF4-FFF2-40B4-BE49-F238E27FC236}">
                  <a16:creationId xmlns:a16="http://schemas.microsoft.com/office/drawing/2014/main" id="{70683C75-B226-3543-81B5-F2BD7AEC54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8" name="Rectangle 49">
                <a:extLst>
                  <a:ext uri="{FF2B5EF4-FFF2-40B4-BE49-F238E27FC236}">
                    <a16:creationId xmlns:a16="http://schemas.microsoft.com/office/drawing/2014/main" id="{7A428253-9AB8-4F42-86AC-56642765B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0">
                <a:extLst>
                  <a:ext uri="{FF2B5EF4-FFF2-40B4-BE49-F238E27FC236}">
                    <a16:creationId xmlns:a16="http://schemas.microsoft.com/office/drawing/2014/main" id="{1A5E5F46-FA51-0F40-AE49-8605572F5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1">
                <a:extLst>
                  <a:ext uri="{FF2B5EF4-FFF2-40B4-BE49-F238E27FC236}">
                    <a16:creationId xmlns:a16="http://schemas.microsoft.com/office/drawing/2014/main" id="{D6EA7C46-8AD1-8C44-8050-33AA8DD7A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2">
                <a:extLst>
                  <a:ext uri="{FF2B5EF4-FFF2-40B4-BE49-F238E27FC236}">
                    <a16:creationId xmlns:a16="http://schemas.microsoft.com/office/drawing/2014/main" id="{ADD6BE2A-B5E4-2E48-B4DA-75B2FDCCA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53">
              <a:extLst>
                <a:ext uri="{FF2B5EF4-FFF2-40B4-BE49-F238E27FC236}">
                  <a16:creationId xmlns:a16="http://schemas.microsoft.com/office/drawing/2014/main" id="{8165E06C-8754-814D-A59B-8FD0177B53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4" name="Rectangle 54">
                <a:extLst>
                  <a:ext uri="{FF2B5EF4-FFF2-40B4-BE49-F238E27FC236}">
                    <a16:creationId xmlns:a16="http://schemas.microsoft.com/office/drawing/2014/main" id="{9803523F-7203-F345-ADED-865DC350A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5">
                <a:extLst>
                  <a:ext uri="{FF2B5EF4-FFF2-40B4-BE49-F238E27FC236}">
                    <a16:creationId xmlns:a16="http://schemas.microsoft.com/office/drawing/2014/main" id="{DA46AC96-797B-5941-8885-16C0CEFBFD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56">
                <a:extLst>
                  <a:ext uri="{FF2B5EF4-FFF2-40B4-BE49-F238E27FC236}">
                    <a16:creationId xmlns:a16="http://schemas.microsoft.com/office/drawing/2014/main" id="{A348BED6-4B21-034F-BACA-ECC475C61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7">
                <a:extLst>
                  <a:ext uri="{FF2B5EF4-FFF2-40B4-BE49-F238E27FC236}">
                    <a16:creationId xmlns:a16="http://schemas.microsoft.com/office/drawing/2014/main" id="{0C67BFA6-2774-854A-93D8-55B87B85F3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58">
              <a:extLst>
                <a:ext uri="{FF2B5EF4-FFF2-40B4-BE49-F238E27FC236}">
                  <a16:creationId xmlns:a16="http://schemas.microsoft.com/office/drawing/2014/main" id="{0E20F6F6-7237-674E-94CA-C1BBBB045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0" name="Rectangle 59">
                <a:extLst>
                  <a:ext uri="{FF2B5EF4-FFF2-40B4-BE49-F238E27FC236}">
                    <a16:creationId xmlns:a16="http://schemas.microsoft.com/office/drawing/2014/main" id="{DBAE8399-A03A-6E44-9446-9070587EC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0">
                <a:extLst>
                  <a:ext uri="{FF2B5EF4-FFF2-40B4-BE49-F238E27FC236}">
                    <a16:creationId xmlns:a16="http://schemas.microsoft.com/office/drawing/2014/main" id="{CA3809A9-271D-2F46-8955-F984C80FC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1">
                <a:extLst>
                  <a:ext uri="{FF2B5EF4-FFF2-40B4-BE49-F238E27FC236}">
                    <a16:creationId xmlns:a16="http://schemas.microsoft.com/office/drawing/2014/main" id="{0D037D57-28BB-3648-B8EB-4250A34B0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2">
                <a:extLst>
                  <a:ext uri="{FF2B5EF4-FFF2-40B4-BE49-F238E27FC236}">
                    <a16:creationId xmlns:a16="http://schemas.microsoft.com/office/drawing/2014/main" id="{DFD582BF-321F-364E-9D05-53350CD923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63">
              <a:extLst>
                <a:ext uri="{FF2B5EF4-FFF2-40B4-BE49-F238E27FC236}">
                  <a16:creationId xmlns:a16="http://schemas.microsoft.com/office/drawing/2014/main" id="{E12726DB-7EE5-E243-9FB9-15A73CAED5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6" name="Rectangle 64">
                <a:extLst>
                  <a:ext uri="{FF2B5EF4-FFF2-40B4-BE49-F238E27FC236}">
                    <a16:creationId xmlns:a16="http://schemas.microsoft.com/office/drawing/2014/main" id="{5C5D3987-D9C6-6F40-ABEB-4D0295D984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5">
                <a:extLst>
                  <a:ext uri="{FF2B5EF4-FFF2-40B4-BE49-F238E27FC236}">
                    <a16:creationId xmlns:a16="http://schemas.microsoft.com/office/drawing/2014/main" id="{173DC0C7-D94B-1E4D-B1A1-D008FE5AE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66">
                <a:extLst>
                  <a:ext uri="{FF2B5EF4-FFF2-40B4-BE49-F238E27FC236}">
                    <a16:creationId xmlns:a16="http://schemas.microsoft.com/office/drawing/2014/main" id="{94849B1F-2909-C942-9B34-9C0D20D2C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7">
                <a:extLst>
                  <a:ext uri="{FF2B5EF4-FFF2-40B4-BE49-F238E27FC236}">
                    <a16:creationId xmlns:a16="http://schemas.microsoft.com/office/drawing/2014/main" id="{2B96F0F2-CF4F-4D46-B6C8-8A87C5C353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68">
              <a:extLst>
                <a:ext uri="{FF2B5EF4-FFF2-40B4-BE49-F238E27FC236}">
                  <a16:creationId xmlns:a16="http://schemas.microsoft.com/office/drawing/2014/main" id="{712A9312-36DB-F245-918A-A4AF63ADAF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2" name="Rectangle 69">
                <a:extLst>
                  <a:ext uri="{FF2B5EF4-FFF2-40B4-BE49-F238E27FC236}">
                    <a16:creationId xmlns:a16="http://schemas.microsoft.com/office/drawing/2014/main" id="{33F68D39-506B-134E-B390-591C14CB34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0">
                <a:extLst>
                  <a:ext uri="{FF2B5EF4-FFF2-40B4-BE49-F238E27FC236}">
                    <a16:creationId xmlns:a16="http://schemas.microsoft.com/office/drawing/2014/main" id="{0871189D-41C5-E94B-BAB2-C6996E788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1">
                <a:extLst>
                  <a:ext uri="{FF2B5EF4-FFF2-40B4-BE49-F238E27FC236}">
                    <a16:creationId xmlns:a16="http://schemas.microsoft.com/office/drawing/2014/main" id="{4EDB5A23-0A15-094E-A2A8-3ABAC6555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2">
                <a:extLst>
                  <a:ext uri="{FF2B5EF4-FFF2-40B4-BE49-F238E27FC236}">
                    <a16:creationId xmlns:a16="http://schemas.microsoft.com/office/drawing/2014/main" id="{A6DFF519-A475-2D44-B79A-60DD93F0A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73">
              <a:extLst>
                <a:ext uri="{FF2B5EF4-FFF2-40B4-BE49-F238E27FC236}">
                  <a16:creationId xmlns:a16="http://schemas.microsoft.com/office/drawing/2014/main" id="{812B6BC4-4E50-AB42-874A-15E9D7FC9D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8" name="Rectangle 74">
                <a:extLst>
                  <a:ext uri="{FF2B5EF4-FFF2-40B4-BE49-F238E27FC236}">
                    <a16:creationId xmlns:a16="http://schemas.microsoft.com/office/drawing/2014/main" id="{10B3CF41-DF46-7F40-BCBA-733E388A0F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5">
                <a:extLst>
                  <a:ext uri="{FF2B5EF4-FFF2-40B4-BE49-F238E27FC236}">
                    <a16:creationId xmlns:a16="http://schemas.microsoft.com/office/drawing/2014/main" id="{09490481-F2D8-3F40-9DA7-90B1ECA2B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76">
                <a:extLst>
                  <a:ext uri="{FF2B5EF4-FFF2-40B4-BE49-F238E27FC236}">
                    <a16:creationId xmlns:a16="http://schemas.microsoft.com/office/drawing/2014/main" id="{0571F550-46E9-1640-8C21-6BED26826F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7">
                <a:extLst>
                  <a:ext uri="{FF2B5EF4-FFF2-40B4-BE49-F238E27FC236}">
                    <a16:creationId xmlns:a16="http://schemas.microsoft.com/office/drawing/2014/main" id="{FDF8AAA7-4C4D-B743-8716-49BE0ED82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78">
              <a:extLst>
                <a:ext uri="{FF2B5EF4-FFF2-40B4-BE49-F238E27FC236}">
                  <a16:creationId xmlns:a16="http://schemas.microsoft.com/office/drawing/2014/main" id="{C768F846-FE40-F440-BE22-7A873A196E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4" name="Rectangle 79">
                <a:extLst>
                  <a:ext uri="{FF2B5EF4-FFF2-40B4-BE49-F238E27FC236}">
                    <a16:creationId xmlns:a16="http://schemas.microsoft.com/office/drawing/2014/main" id="{A687666E-F1E4-E345-8696-F18815D9C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0">
                <a:extLst>
                  <a:ext uri="{FF2B5EF4-FFF2-40B4-BE49-F238E27FC236}">
                    <a16:creationId xmlns:a16="http://schemas.microsoft.com/office/drawing/2014/main" id="{6DD6FC9D-2F23-8B47-AB88-1C128AF50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6" name="Rectangle 81">
                <a:extLst>
                  <a:ext uri="{FF2B5EF4-FFF2-40B4-BE49-F238E27FC236}">
                    <a16:creationId xmlns:a16="http://schemas.microsoft.com/office/drawing/2014/main" id="{B9C46CBF-8450-944F-A16A-2239B6B202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82">
                <a:extLst>
                  <a:ext uri="{FF2B5EF4-FFF2-40B4-BE49-F238E27FC236}">
                    <a16:creationId xmlns:a16="http://schemas.microsoft.com/office/drawing/2014/main" id="{55C77D5A-EC15-2948-9B90-2FEE957A3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6" name="Rectangle 83">
            <a:extLst>
              <a:ext uri="{FF2B5EF4-FFF2-40B4-BE49-F238E27FC236}">
                <a16:creationId xmlns:a16="http://schemas.microsoft.com/office/drawing/2014/main" id="{2AFED805-51FF-7C41-A4A6-770EC8C3630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77" name="Rectangle 84">
            <a:extLst>
              <a:ext uri="{FF2B5EF4-FFF2-40B4-BE49-F238E27FC236}">
                <a16:creationId xmlns:a16="http://schemas.microsoft.com/office/drawing/2014/main" id="{86991268-F6A3-9340-984F-D4F7641A48B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2" name="Rectangle 86">
            <a:extLst>
              <a:ext uri="{FF2B5EF4-FFF2-40B4-BE49-F238E27FC236}">
                <a16:creationId xmlns:a16="http://schemas.microsoft.com/office/drawing/2014/main" id="{65B40F25-7ED0-DA44-873E-DE48E987AA5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862598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tx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tx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83" name="TextBox 2">
            <a:extLst>
              <a:ext uri="{FF2B5EF4-FFF2-40B4-BE49-F238E27FC236}">
                <a16:creationId xmlns:a16="http://schemas.microsoft.com/office/drawing/2014/main" id="{4524BBE9-A135-9D4C-B5DA-EC77D9031BE3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4" name="图片 83">
            <a:extLst>
              <a:ext uri="{FF2B5EF4-FFF2-40B4-BE49-F238E27FC236}">
                <a16:creationId xmlns:a16="http://schemas.microsoft.com/office/drawing/2014/main" id="{8EF22C0A-C092-9D44-935D-3F2615ADD0E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rgbClr val="FFFFFF"/>
            </a:solidFill>
            <a:prstDash val="solid"/>
          </a:ln>
          <a:effectLst/>
        </p:spPr>
      </p:pic>
      <p:sp>
        <p:nvSpPr>
          <p:cNvPr id="85" name="副标题 2">
            <a:extLst>
              <a:ext uri="{FF2B5EF4-FFF2-40B4-BE49-F238E27FC236}">
                <a16:creationId xmlns:a16="http://schemas.microsoft.com/office/drawing/2014/main" id="{F80BDD25-4FFE-8346-B91D-05FC840C1CB7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211003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49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840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>
            <a:extLst>
              <a:ext uri="{FF2B5EF4-FFF2-40B4-BE49-F238E27FC236}">
                <a16:creationId xmlns:a16="http://schemas.microsoft.com/office/drawing/2014/main" id="{3355B0D4-6846-924B-AA9C-99607253013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871FFDD-6432-E240-A6DA-1B216C356679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32762DD-A13D-5445-9685-41B4DCE168AB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1" name="Group 18">
              <a:extLst>
                <a:ext uri="{FF2B5EF4-FFF2-40B4-BE49-F238E27FC236}">
                  <a16:creationId xmlns:a16="http://schemas.microsoft.com/office/drawing/2014/main" id="{4AEA648F-58C8-1047-A1AF-A32C632845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2" name="Rectangle 19">
                <a:extLst>
                  <a:ext uri="{FF2B5EF4-FFF2-40B4-BE49-F238E27FC236}">
                    <a16:creationId xmlns:a16="http://schemas.microsoft.com/office/drawing/2014/main" id="{16DAECD4-EFBF-474C-9A0F-358CF912C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0">
                <a:extLst>
                  <a:ext uri="{FF2B5EF4-FFF2-40B4-BE49-F238E27FC236}">
                    <a16:creationId xmlns:a16="http://schemas.microsoft.com/office/drawing/2014/main" id="{CDB54574-D1F2-7E4A-9FC2-1C7AD380EE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1">
                <a:extLst>
                  <a:ext uri="{FF2B5EF4-FFF2-40B4-BE49-F238E27FC236}">
                    <a16:creationId xmlns:a16="http://schemas.microsoft.com/office/drawing/2014/main" id="{1D9E17C3-90E4-7649-B27A-BA4C3C5C05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2">
                <a:extLst>
                  <a:ext uri="{FF2B5EF4-FFF2-40B4-BE49-F238E27FC236}">
                    <a16:creationId xmlns:a16="http://schemas.microsoft.com/office/drawing/2014/main" id="{1E0D0851-FABF-A24F-8902-CFC9EFE2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23">
              <a:extLst>
                <a:ext uri="{FF2B5EF4-FFF2-40B4-BE49-F238E27FC236}">
                  <a16:creationId xmlns:a16="http://schemas.microsoft.com/office/drawing/2014/main" id="{1F001566-E2EE-C748-B643-DC71C04B82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68" name="Rectangle 24">
                <a:extLst>
                  <a:ext uri="{FF2B5EF4-FFF2-40B4-BE49-F238E27FC236}">
                    <a16:creationId xmlns:a16="http://schemas.microsoft.com/office/drawing/2014/main" id="{410F3824-FCF7-F04E-A1AB-F4754391E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25">
                <a:extLst>
                  <a:ext uri="{FF2B5EF4-FFF2-40B4-BE49-F238E27FC236}">
                    <a16:creationId xmlns:a16="http://schemas.microsoft.com/office/drawing/2014/main" id="{98C45CA8-CF88-9E43-A2EB-FBAF0D6DA8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26">
                <a:extLst>
                  <a:ext uri="{FF2B5EF4-FFF2-40B4-BE49-F238E27FC236}">
                    <a16:creationId xmlns:a16="http://schemas.microsoft.com/office/drawing/2014/main" id="{CF33E281-A40D-DA43-A313-57A13192C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27">
                <a:extLst>
                  <a:ext uri="{FF2B5EF4-FFF2-40B4-BE49-F238E27FC236}">
                    <a16:creationId xmlns:a16="http://schemas.microsoft.com/office/drawing/2014/main" id="{7D2AEC8B-63C0-304C-A190-9CA72D7A0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28">
              <a:extLst>
                <a:ext uri="{FF2B5EF4-FFF2-40B4-BE49-F238E27FC236}">
                  <a16:creationId xmlns:a16="http://schemas.microsoft.com/office/drawing/2014/main" id="{0C596433-8603-F24C-AEBC-D056413665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4" name="Rectangle 29">
                <a:extLst>
                  <a:ext uri="{FF2B5EF4-FFF2-40B4-BE49-F238E27FC236}">
                    <a16:creationId xmlns:a16="http://schemas.microsoft.com/office/drawing/2014/main" id="{163DC086-4FD6-B949-B16E-D00693AAE4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0">
                <a:extLst>
                  <a:ext uri="{FF2B5EF4-FFF2-40B4-BE49-F238E27FC236}">
                    <a16:creationId xmlns:a16="http://schemas.microsoft.com/office/drawing/2014/main" id="{D4393B97-292F-F048-A775-5C8CC1D06D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1">
                <a:extLst>
                  <a:ext uri="{FF2B5EF4-FFF2-40B4-BE49-F238E27FC236}">
                    <a16:creationId xmlns:a16="http://schemas.microsoft.com/office/drawing/2014/main" id="{F9ACC9AA-A151-BB47-B95E-BD1794FF1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2">
                <a:extLst>
                  <a:ext uri="{FF2B5EF4-FFF2-40B4-BE49-F238E27FC236}">
                    <a16:creationId xmlns:a16="http://schemas.microsoft.com/office/drawing/2014/main" id="{BDBC2EEE-6947-6242-AA85-D27943ABF7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33">
              <a:extLst>
                <a:ext uri="{FF2B5EF4-FFF2-40B4-BE49-F238E27FC236}">
                  <a16:creationId xmlns:a16="http://schemas.microsoft.com/office/drawing/2014/main" id="{6CB4D485-15B4-7248-93DE-47357A9A34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0" name="Rectangle 34">
                <a:extLst>
                  <a:ext uri="{FF2B5EF4-FFF2-40B4-BE49-F238E27FC236}">
                    <a16:creationId xmlns:a16="http://schemas.microsoft.com/office/drawing/2014/main" id="{17E7BDFE-F5AE-2546-80F1-6D3A420E5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5">
                <a:extLst>
                  <a:ext uri="{FF2B5EF4-FFF2-40B4-BE49-F238E27FC236}">
                    <a16:creationId xmlns:a16="http://schemas.microsoft.com/office/drawing/2014/main" id="{27CBD566-8C0A-0D43-838D-ACD3A1C484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36">
                <a:extLst>
                  <a:ext uri="{FF2B5EF4-FFF2-40B4-BE49-F238E27FC236}">
                    <a16:creationId xmlns:a16="http://schemas.microsoft.com/office/drawing/2014/main" id="{AD1533C6-7181-0B40-AA93-DF9FA720F8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7">
                <a:extLst>
                  <a:ext uri="{FF2B5EF4-FFF2-40B4-BE49-F238E27FC236}">
                    <a16:creationId xmlns:a16="http://schemas.microsoft.com/office/drawing/2014/main" id="{0AD3C1B9-C92D-BB46-B25C-33947C640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38">
              <a:extLst>
                <a:ext uri="{FF2B5EF4-FFF2-40B4-BE49-F238E27FC236}">
                  <a16:creationId xmlns:a16="http://schemas.microsoft.com/office/drawing/2014/main" id="{4A756452-635E-CC4E-B0D8-F467590AD7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6" name="Rectangle 39">
                <a:extLst>
                  <a:ext uri="{FF2B5EF4-FFF2-40B4-BE49-F238E27FC236}">
                    <a16:creationId xmlns:a16="http://schemas.microsoft.com/office/drawing/2014/main" id="{107637FE-00CE-A44F-A5EA-FA149E6AE9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0">
                <a:extLst>
                  <a:ext uri="{FF2B5EF4-FFF2-40B4-BE49-F238E27FC236}">
                    <a16:creationId xmlns:a16="http://schemas.microsoft.com/office/drawing/2014/main" id="{B82B564F-B2F3-BC41-B78F-9EC516DDD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1">
                <a:extLst>
                  <a:ext uri="{FF2B5EF4-FFF2-40B4-BE49-F238E27FC236}">
                    <a16:creationId xmlns:a16="http://schemas.microsoft.com/office/drawing/2014/main" id="{470DDBB4-E781-4E45-9C2A-64EBBFFD4E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2">
                <a:extLst>
                  <a:ext uri="{FF2B5EF4-FFF2-40B4-BE49-F238E27FC236}">
                    <a16:creationId xmlns:a16="http://schemas.microsoft.com/office/drawing/2014/main" id="{A7A4D643-CAD2-F54C-80D4-1C8C43B1B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43">
              <a:extLst>
                <a:ext uri="{FF2B5EF4-FFF2-40B4-BE49-F238E27FC236}">
                  <a16:creationId xmlns:a16="http://schemas.microsoft.com/office/drawing/2014/main" id="{3A0837DC-29F2-4F46-9E11-29C20DB559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2" name="Rectangle 44">
                <a:extLst>
                  <a:ext uri="{FF2B5EF4-FFF2-40B4-BE49-F238E27FC236}">
                    <a16:creationId xmlns:a16="http://schemas.microsoft.com/office/drawing/2014/main" id="{BE48E465-1B00-9D49-AC97-F6F7C2E8C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5">
                <a:extLst>
                  <a:ext uri="{FF2B5EF4-FFF2-40B4-BE49-F238E27FC236}">
                    <a16:creationId xmlns:a16="http://schemas.microsoft.com/office/drawing/2014/main" id="{665052F5-ED4C-3D40-9364-F4472472FF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46">
                <a:extLst>
                  <a:ext uri="{FF2B5EF4-FFF2-40B4-BE49-F238E27FC236}">
                    <a16:creationId xmlns:a16="http://schemas.microsoft.com/office/drawing/2014/main" id="{E4DF1BCE-5122-3E4D-B4AC-67772AC8C7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7">
                <a:extLst>
                  <a:ext uri="{FF2B5EF4-FFF2-40B4-BE49-F238E27FC236}">
                    <a16:creationId xmlns:a16="http://schemas.microsoft.com/office/drawing/2014/main" id="{89E0A5A8-FB3E-4A45-B2D5-BDE5F4692B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48">
              <a:extLst>
                <a:ext uri="{FF2B5EF4-FFF2-40B4-BE49-F238E27FC236}">
                  <a16:creationId xmlns:a16="http://schemas.microsoft.com/office/drawing/2014/main" id="{70683C75-B226-3543-81B5-F2BD7AEC54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8" name="Rectangle 49">
                <a:extLst>
                  <a:ext uri="{FF2B5EF4-FFF2-40B4-BE49-F238E27FC236}">
                    <a16:creationId xmlns:a16="http://schemas.microsoft.com/office/drawing/2014/main" id="{7A428253-9AB8-4F42-86AC-56642765B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0">
                <a:extLst>
                  <a:ext uri="{FF2B5EF4-FFF2-40B4-BE49-F238E27FC236}">
                    <a16:creationId xmlns:a16="http://schemas.microsoft.com/office/drawing/2014/main" id="{1A5E5F46-FA51-0F40-AE49-8605572F5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1">
                <a:extLst>
                  <a:ext uri="{FF2B5EF4-FFF2-40B4-BE49-F238E27FC236}">
                    <a16:creationId xmlns:a16="http://schemas.microsoft.com/office/drawing/2014/main" id="{D6EA7C46-8AD1-8C44-8050-33AA8DD7A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2">
                <a:extLst>
                  <a:ext uri="{FF2B5EF4-FFF2-40B4-BE49-F238E27FC236}">
                    <a16:creationId xmlns:a16="http://schemas.microsoft.com/office/drawing/2014/main" id="{ADD6BE2A-B5E4-2E48-B4DA-75B2FDCCA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53">
              <a:extLst>
                <a:ext uri="{FF2B5EF4-FFF2-40B4-BE49-F238E27FC236}">
                  <a16:creationId xmlns:a16="http://schemas.microsoft.com/office/drawing/2014/main" id="{8165E06C-8754-814D-A59B-8FD0177B53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4" name="Rectangle 54">
                <a:extLst>
                  <a:ext uri="{FF2B5EF4-FFF2-40B4-BE49-F238E27FC236}">
                    <a16:creationId xmlns:a16="http://schemas.microsoft.com/office/drawing/2014/main" id="{9803523F-7203-F345-ADED-865DC350A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5">
                <a:extLst>
                  <a:ext uri="{FF2B5EF4-FFF2-40B4-BE49-F238E27FC236}">
                    <a16:creationId xmlns:a16="http://schemas.microsoft.com/office/drawing/2014/main" id="{DA46AC96-797B-5941-8885-16C0CEFBFD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56">
                <a:extLst>
                  <a:ext uri="{FF2B5EF4-FFF2-40B4-BE49-F238E27FC236}">
                    <a16:creationId xmlns:a16="http://schemas.microsoft.com/office/drawing/2014/main" id="{A348BED6-4B21-034F-BACA-ECC475C61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7">
                <a:extLst>
                  <a:ext uri="{FF2B5EF4-FFF2-40B4-BE49-F238E27FC236}">
                    <a16:creationId xmlns:a16="http://schemas.microsoft.com/office/drawing/2014/main" id="{0C67BFA6-2774-854A-93D8-55B87B85F3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58">
              <a:extLst>
                <a:ext uri="{FF2B5EF4-FFF2-40B4-BE49-F238E27FC236}">
                  <a16:creationId xmlns:a16="http://schemas.microsoft.com/office/drawing/2014/main" id="{0E20F6F6-7237-674E-94CA-C1BBBB045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0" name="Rectangle 59">
                <a:extLst>
                  <a:ext uri="{FF2B5EF4-FFF2-40B4-BE49-F238E27FC236}">
                    <a16:creationId xmlns:a16="http://schemas.microsoft.com/office/drawing/2014/main" id="{DBAE8399-A03A-6E44-9446-9070587EC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0">
                <a:extLst>
                  <a:ext uri="{FF2B5EF4-FFF2-40B4-BE49-F238E27FC236}">
                    <a16:creationId xmlns:a16="http://schemas.microsoft.com/office/drawing/2014/main" id="{CA3809A9-271D-2F46-8955-F984C80FC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1">
                <a:extLst>
                  <a:ext uri="{FF2B5EF4-FFF2-40B4-BE49-F238E27FC236}">
                    <a16:creationId xmlns:a16="http://schemas.microsoft.com/office/drawing/2014/main" id="{0D037D57-28BB-3648-B8EB-4250A34B0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2">
                <a:extLst>
                  <a:ext uri="{FF2B5EF4-FFF2-40B4-BE49-F238E27FC236}">
                    <a16:creationId xmlns:a16="http://schemas.microsoft.com/office/drawing/2014/main" id="{DFD582BF-321F-364E-9D05-53350CD923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63">
              <a:extLst>
                <a:ext uri="{FF2B5EF4-FFF2-40B4-BE49-F238E27FC236}">
                  <a16:creationId xmlns:a16="http://schemas.microsoft.com/office/drawing/2014/main" id="{E12726DB-7EE5-E243-9FB9-15A73CAED5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6" name="Rectangle 64">
                <a:extLst>
                  <a:ext uri="{FF2B5EF4-FFF2-40B4-BE49-F238E27FC236}">
                    <a16:creationId xmlns:a16="http://schemas.microsoft.com/office/drawing/2014/main" id="{5C5D3987-D9C6-6F40-ABEB-4D0295D984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5">
                <a:extLst>
                  <a:ext uri="{FF2B5EF4-FFF2-40B4-BE49-F238E27FC236}">
                    <a16:creationId xmlns:a16="http://schemas.microsoft.com/office/drawing/2014/main" id="{173DC0C7-D94B-1E4D-B1A1-D008FE5AE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66">
                <a:extLst>
                  <a:ext uri="{FF2B5EF4-FFF2-40B4-BE49-F238E27FC236}">
                    <a16:creationId xmlns:a16="http://schemas.microsoft.com/office/drawing/2014/main" id="{94849B1F-2909-C942-9B34-9C0D20D2C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7">
                <a:extLst>
                  <a:ext uri="{FF2B5EF4-FFF2-40B4-BE49-F238E27FC236}">
                    <a16:creationId xmlns:a16="http://schemas.microsoft.com/office/drawing/2014/main" id="{2B96F0F2-CF4F-4D46-B6C8-8A87C5C353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68">
              <a:extLst>
                <a:ext uri="{FF2B5EF4-FFF2-40B4-BE49-F238E27FC236}">
                  <a16:creationId xmlns:a16="http://schemas.microsoft.com/office/drawing/2014/main" id="{712A9312-36DB-F245-918A-A4AF63ADAF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2" name="Rectangle 69">
                <a:extLst>
                  <a:ext uri="{FF2B5EF4-FFF2-40B4-BE49-F238E27FC236}">
                    <a16:creationId xmlns:a16="http://schemas.microsoft.com/office/drawing/2014/main" id="{33F68D39-506B-134E-B390-591C14CB34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0">
                <a:extLst>
                  <a:ext uri="{FF2B5EF4-FFF2-40B4-BE49-F238E27FC236}">
                    <a16:creationId xmlns:a16="http://schemas.microsoft.com/office/drawing/2014/main" id="{0871189D-41C5-E94B-BAB2-C6996E788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1">
                <a:extLst>
                  <a:ext uri="{FF2B5EF4-FFF2-40B4-BE49-F238E27FC236}">
                    <a16:creationId xmlns:a16="http://schemas.microsoft.com/office/drawing/2014/main" id="{4EDB5A23-0A15-094E-A2A8-3ABAC6555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2">
                <a:extLst>
                  <a:ext uri="{FF2B5EF4-FFF2-40B4-BE49-F238E27FC236}">
                    <a16:creationId xmlns:a16="http://schemas.microsoft.com/office/drawing/2014/main" id="{A6DFF519-A475-2D44-B79A-60DD93F0A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73">
              <a:extLst>
                <a:ext uri="{FF2B5EF4-FFF2-40B4-BE49-F238E27FC236}">
                  <a16:creationId xmlns:a16="http://schemas.microsoft.com/office/drawing/2014/main" id="{812B6BC4-4E50-AB42-874A-15E9D7FC9D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8" name="Rectangle 74">
                <a:extLst>
                  <a:ext uri="{FF2B5EF4-FFF2-40B4-BE49-F238E27FC236}">
                    <a16:creationId xmlns:a16="http://schemas.microsoft.com/office/drawing/2014/main" id="{10B3CF41-DF46-7F40-BCBA-733E388A0F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5">
                <a:extLst>
                  <a:ext uri="{FF2B5EF4-FFF2-40B4-BE49-F238E27FC236}">
                    <a16:creationId xmlns:a16="http://schemas.microsoft.com/office/drawing/2014/main" id="{09490481-F2D8-3F40-9DA7-90B1ECA2B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76">
                <a:extLst>
                  <a:ext uri="{FF2B5EF4-FFF2-40B4-BE49-F238E27FC236}">
                    <a16:creationId xmlns:a16="http://schemas.microsoft.com/office/drawing/2014/main" id="{0571F550-46E9-1640-8C21-6BED26826F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7">
                <a:extLst>
                  <a:ext uri="{FF2B5EF4-FFF2-40B4-BE49-F238E27FC236}">
                    <a16:creationId xmlns:a16="http://schemas.microsoft.com/office/drawing/2014/main" id="{FDF8AAA7-4C4D-B743-8716-49BE0ED82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78">
              <a:extLst>
                <a:ext uri="{FF2B5EF4-FFF2-40B4-BE49-F238E27FC236}">
                  <a16:creationId xmlns:a16="http://schemas.microsoft.com/office/drawing/2014/main" id="{C768F846-FE40-F440-BE22-7A873A196E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4" name="Rectangle 79">
                <a:extLst>
                  <a:ext uri="{FF2B5EF4-FFF2-40B4-BE49-F238E27FC236}">
                    <a16:creationId xmlns:a16="http://schemas.microsoft.com/office/drawing/2014/main" id="{A687666E-F1E4-E345-8696-F18815D9C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0">
                <a:extLst>
                  <a:ext uri="{FF2B5EF4-FFF2-40B4-BE49-F238E27FC236}">
                    <a16:creationId xmlns:a16="http://schemas.microsoft.com/office/drawing/2014/main" id="{6DD6FC9D-2F23-8B47-AB88-1C128AF50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6" name="Rectangle 81">
                <a:extLst>
                  <a:ext uri="{FF2B5EF4-FFF2-40B4-BE49-F238E27FC236}">
                    <a16:creationId xmlns:a16="http://schemas.microsoft.com/office/drawing/2014/main" id="{B9C46CBF-8450-944F-A16A-2239B6B202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82">
                <a:extLst>
                  <a:ext uri="{FF2B5EF4-FFF2-40B4-BE49-F238E27FC236}">
                    <a16:creationId xmlns:a16="http://schemas.microsoft.com/office/drawing/2014/main" id="{55C77D5A-EC15-2948-9B90-2FEE957A3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6" name="Rectangle 83">
            <a:extLst>
              <a:ext uri="{FF2B5EF4-FFF2-40B4-BE49-F238E27FC236}">
                <a16:creationId xmlns:a16="http://schemas.microsoft.com/office/drawing/2014/main" id="{2AFED805-51FF-7C41-A4A6-770EC8C3630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77" name="Rectangle 84">
            <a:extLst>
              <a:ext uri="{FF2B5EF4-FFF2-40B4-BE49-F238E27FC236}">
                <a16:creationId xmlns:a16="http://schemas.microsoft.com/office/drawing/2014/main" id="{86991268-F6A3-9340-984F-D4F7641A48B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8" name="Rectangle 86">
            <a:extLst>
              <a:ext uri="{FF2B5EF4-FFF2-40B4-BE49-F238E27FC236}">
                <a16:creationId xmlns:a16="http://schemas.microsoft.com/office/drawing/2014/main" id="{000111CB-2117-444A-9289-896A0F1B9BC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49686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bg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bg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79" name="TextBox 2">
            <a:extLst>
              <a:ext uri="{FF2B5EF4-FFF2-40B4-BE49-F238E27FC236}">
                <a16:creationId xmlns:a16="http://schemas.microsoft.com/office/drawing/2014/main" id="{BCDC607C-3149-044F-8977-A532DBE97944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0" name="图片 79">
            <a:extLst>
              <a:ext uri="{FF2B5EF4-FFF2-40B4-BE49-F238E27FC236}">
                <a16:creationId xmlns:a16="http://schemas.microsoft.com/office/drawing/2014/main" id="{EEEA841A-6AA9-F640-A661-DC91BD568C6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81" name="副标题 2">
            <a:extLst>
              <a:ext uri="{FF2B5EF4-FFF2-40B4-BE49-F238E27FC236}">
                <a16:creationId xmlns:a16="http://schemas.microsoft.com/office/drawing/2014/main" id="{36453C5E-EF89-1E40-88D2-12E883E91FB5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bg1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50798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1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5F1158-B1AA-8F41-AF0A-FEA0EC187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968" y="2394856"/>
            <a:ext cx="6891755" cy="18890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F8FC7CCD-75EB-9C44-BC7D-29679334A8CA}"/>
              </a:ext>
            </a:extLst>
          </p:cNvPr>
          <p:cNvSpPr txBox="1">
            <a:spLocks/>
          </p:cNvSpPr>
          <p:nvPr userDrawn="1"/>
        </p:nvSpPr>
        <p:spPr>
          <a:xfrm>
            <a:off x="7979357" y="2794960"/>
            <a:ext cx="3225168" cy="20299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065"/>
              </a:lnSpc>
            </a:pP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Copyright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©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2023 XXX Technologies Co., Ltd.</a:t>
            </a:r>
            <a:b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</a:b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All Rights Reserved.</a:t>
            </a: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information in this document may contain predictive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statements including, without limitation, statements regarding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future financial and operating results, future product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portfolio, new technology, etc. There are a number of factors that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could cause actual results and developments to differ materially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from those expressed or implied in the predictive statements.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Therefore, such information is provided for reference purpose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only and constitutes neither an offer nor an acceptance. XXX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may change the information at any time without notice. </a:t>
            </a:r>
          </a:p>
          <a:p>
            <a:pPr>
              <a:lnSpc>
                <a:spcPts val="1065"/>
              </a:lnSpc>
            </a:pPr>
            <a:endParaRPr kumimoji="1" lang="zh-CN" altLang="en-US" sz="779" dirty="0">
              <a:solidFill>
                <a:srgbClr val="1D1D1B"/>
              </a:solidFill>
              <a:latin typeface="+mn-lt"/>
            </a:endParaRPr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12B8F806-ABD5-064C-8793-5E22C72554FD}"/>
              </a:ext>
            </a:extLst>
          </p:cNvPr>
          <p:cNvSpPr txBox="1">
            <a:spLocks/>
          </p:cNvSpPr>
          <p:nvPr userDrawn="1"/>
        </p:nvSpPr>
        <p:spPr>
          <a:xfrm>
            <a:off x="7987276" y="1599191"/>
            <a:ext cx="3477701" cy="4911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1"/>
              </a:lnSpc>
              <a:spcBef>
                <a:spcPts val="0"/>
              </a:spcBef>
            </a:pP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把</a:t>
            </a:r>
            <a: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AI</a:t>
            </a: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系统带入每个开发者、每个家庭、</a:t>
            </a:r>
            <a:b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</a:b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每个组织，构建万物互联的智能世界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1235B6F-D691-2C40-93D4-EC5427ADDFB0}"/>
              </a:ext>
            </a:extLst>
          </p:cNvPr>
          <p:cNvSpPr txBox="1">
            <a:spLocks/>
          </p:cNvSpPr>
          <p:nvPr userDrawn="1"/>
        </p:nvSpPr>
        <p:spPr>
          <a:xfrm>
            <a:off x="7977672" y="2106124"/>
            <a:ext cx="3481833" cy="58280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94"/>
              </a:lnSpc>
            </a:pP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Bring AI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System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to every person, home and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intelligent world.</a:t>
            </a:r>
            <a:endParaRPr kumimoji="1" lang="zh-CN" altLang="en-US" sz="1200" dirty="0">
              <a:solidFill>
                <a:srgbClr val="1D1D1B"/>
              </a:solidFill>
              <a:latin typeface="Gill Sans MT" panose="020B0502020104020203" pitchFamily="34" charset="0"/>
              <a:ea typeface="Microsoft YaHei" charset="-122"/>
              <a:cs typeface="Microsoft YaHei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D72D31F-379B-7E48-8BAB-A5640DD86C39}"/>
              </a:ext>
            </a:extLst>
          </p:cNvPr>
          <p:cNvSpPr/>
          <p:nvPr userDrawn="1"/>
        </p:nvSpPr>
        <p:spPr bwMode="auto">
          <a:xfrm>
            <a:off x="618969" y="205786"/>
            <a:ext cx="6891755" cy="6446427"/>
          </a:xfrm>
          <a:prstGeom prst="rect">
            <a:avLst/>
          </a:prstGeom>
          <a:blipFill dpi="0" rotWithShape="1">
            <a:blip r:embed="rId3" cstate="screen">
              <a:alphaModFix amt="3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1F3DDE87-89CE-3848-A1C3-2150D6C0F2CD}"/>
              </a:ext>
            </a:extLst>
          </p:cNvPr>
          <p:cNvSpPr txBox="1"/>
          <p:nvPr userDrawn="1"/>
        </p:nvSpPr>
        <p:spPr>
          <a:xfrm>
            <a:off x="8203300" y="4709847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rgbClr val="C00000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rgbClr val="C00000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EEF0F78-B57F-8D4C-A10F-C1BE427D4B8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7276" y="4788537"/>
            <a:ext cx="144000" cy="144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2" name="副标题 2">
            <a:extLst>
              <a:ext uri="{FF2B5EF4-FFF2-40B4-BE49-F238E27FC236}">
                <a16:creationId xmlns:a16="http://schemas.microsoft.com/office/drawing/2014/main" id="{5307B254-91AE-6640-A8B8-5F31CD80A23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7867185" y="5047174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5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3" name="TextBox 2">
            <a:extLst>
              <a:ext uri="{FF2B5EF4-FFF2-40B4-BE49-F238E27FC236}">
                <a16:creationId xmlns:a16="http://schemas.microsoft.com/office/drawing/2014/main" id="{5D60F0F4-118F-1946-A08D-99C1259DCFE3}"/>
              </a:ext>
            </a:extLst>
          </p:cNvPr>
          <p:cNvSpPr txBox="1"/>
          <p:nvPr userDrawn="1"/>
        </p:nvSpPr>
        <p:spPr>
          <a:xfrm>
            <a:off x="7867185" y="5295498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com/chenzomi12/DeepLearningSystem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848406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ctr" defTabSz="1187798" rtl="0" eaLnBrk="1" latinLnBrk="0" hangingPunct="1">
        <a:lnSpc>
          <a:spcPct val="90000"/>
        </a:lnSpc>
        <a:spcBef>
          <a:spcPct val="0"/>
        </a:spcBef>
        <a:buNone/>
        <a:defRPr sz="6600" b="0" kern="1200">
          <a:solidFill>
            <a:srgbClr val="1D1D1A"/>
          </a:solidFill>
          <a:latin typeface="Futura Medium" panose="020B0602020204020303" pitchFamily="34" charset="-79"/>
          <a:ea typeface="Microsoft YaHei" panose="020B0503020204020204" pitchFamily="34" charset="-122"/>
          <a:cs typeface="Futura Medium" panose="020B0602020204020303" pitchFamily="34" charset="-79"/>
        </a:defRPr>
      </a:lvl1pPr>
    </p:titleStyle>
    <p:bodyStyle>
      <a:lvl1pPr marL="0" indent="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None/>
        <a:defRPr sz="1819" kern="1200">
          <a:solidFill>
            <a:srgbClr val="FFFFFF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593900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0707447-0FCC-074B-826A-17D5170569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62674" y="4149951"/>
            <a:ext cx="2024146" cy="643926"/>
          </a:xfrm>
          <a:prstGeom prst="rect">
            <a:avLst/>
          </a:prstGeom>
          <a:noFill/>
        </p:spPr>
        <p:txBody>
          <a:bodyPr anchor="ctr"/>
          <a:lstStyle/>
          <a:p>
            <a:r>
              <a:rPr lang="en-US" altLang="zh-CN" sz="4800" dirty="0">
                <a:solidFill>
                  <a:srgbClr val="1D1D1A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rPr>
              <a:t>ZOMI</a:t>
            </a:r>
            <a:endParaRPr lang="zh-CN" altLang="en-US" sz="4800" dirty="0">
              <a:solidFill>
                <a:srgbClr val="1D1D1A"/>
              </a:solidFill>
              <a:latin typeface="ACGN-MiaoGB-Flash" panose="02020300000000000000" pitchFamily="18" charset="-122"/>
              <a:ea typeface="ACGN-MiaoGB-Flash" panose="02020300000000000000" pitchFamily="18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A28B713-1474-034E-87C1-E100526817E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2696" y="4149951"/>
            <a:ext cx="676655" cy="676655"/>
          </a:xfrm>
          <a:prstGeom prst="ellipse">
            <a:avLst/>
          </a:prstGeom>
          <a:ln w="19050" cap="rnd">
            <a:solidFill>
              <a:srgbClr val="FFFFFF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id="{34B4C8F5-C78D-B149-9A25-9FB545F187F9}"/>
              </a:ext>
            </a:extLst>
          </p:cNvPr>
          <p:cNvSpPr txBox="1">
            <a:spLocks/>
          </p:cNvSpPr>
          <p:nvPr/>
        </p:nvSpPr>
        <p:spPr>
          <a:xfrm>
            <a:off x="852696" y="692696"/>
            <a:ext cx="7030063" cy="9535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5pPr>
            <a:lvl6pPr marL="609402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6pPr>
            <a:lvl7pPr marL="1218804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7pPr>
            <a:lvl8pPr marL="1828206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8pPr>
            <a:lvl9pPr marL="2437608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9pPr>
          </a:lstStyle>
          <a:p>
            <a:r>
              <a:rPr lang="zh-CN" altLang="en-US" sz="6600" kern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</a:rPr>
              <a:t>大模型</a:t>
            </a:r>
            <a:r>
              <a:rPr lang="zh-CN" altLang="en-US" sz="4000" kern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</a:rPr>
              <a:t>系列</a:t>
            </a:r>
            <a:r>
              <a:rPr lang="en-US" altLang="zh-CN" sz="4000" kern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</a:rPr>
              <a:t>-</a:t>
            </a:r>
            <a:r>
              <a:rPr lang="zh-CN" altLang="en-US" sz="4000" kern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</a:rPr>
              <a:t>集群网络</a:t>
            </a:r>
            <a:endParaRPr lang="zh-CN" altLang="en-US" sz="6600" kern="0" dirty="0">
              <a:solidFill>
                <a:srgbClr val="C00000"/>
              </a:solidFill>
              <a:latin typeface="Gill Sans MT" panose="020B0502020104020203" pitchFamily="34" charset="0"/>
              <a:ea typeface="+mj-ea"/>
            </a:endParaRPr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74A9CB9F-4DA1-7140-97D3-DE0194B7B103}"/>
              </a:ext>
            </a:extLst>
          </p:cNvPr>
          <p:cNvSpPr txBox="1">
            <a:spLocks/>
          </p:cNvSpPr>
          <p:nvPr/>
        </p:nvSpPr>
        <p:spPr>
          <a:xfrm>
            <a:off x="852697" y="1962001"/>
            <a:ext cx="11344065" cy="1872208"/>
          </a:xfrm>
          <a:prstGeom prst="rect">
            <a:avLst/>
          </a:prstGeom>
          <a:gradFill flip="none" rotWithShape="1">
            <a:gsLst>
              <a:gs pos="29000">
                <a:schemeClr val="bg1">
                  <a:alpha val="0"/>
                </a:schemeClr>
              </a:gs>
              <a:gs pos="62000">
                <a:schemeClr val="bg1">
                  <a:alpha val="32000"/>
                </a:schemeClr>
              </a:gs>
              <a:gs pos="99000">
                <a:srgbClr val="91A2BF"/>
              </a:gs>
            </a:gsLst>
            <a:lin ang="0" scaled="0"/>
            <a:tileRect/>
          </a:gradFill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5pPr>
            <a:lvl6pPr marL="609402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6pPr>
            <a:lvl7pPr marL="1218804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7pPr>
            <a:lvl8pPr marL="1828206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8pPr>
            <a:lvl9pPr marL="2437608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9pPr>
          </a:lstStyle>
          <a:p>
            <a:r>
              <a:rPr lang="en-US" altLang="zh-CN" sz="9600" kern="0" dirty="0">
                <a:solidFill>
                  <a:srgbClr val="C00000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</a:rPr>
              <a:t>GPU</a:t>
            </a:r>
            <a:r>
              <a:rPr lang="zh-CN" altLang="en-US" sz="9600" kern="0" dirty="0">
                <a:solidFill>
                  <a:srgbClr val="C00000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</a:rPr>
              <a:t> 通信技术发展</a:t>
            </a:r>
            <a:endParaRPr lang="en-US" altLang="zh-CN" sz="9600" kern="0" dirty="0">
              <a:solidFill>
                <a:srgbClr val="C00000"/>
              </a:solidFill>
              <a:latin typeface="Futura Medium" panose="020B0602020204020303" pitchFamily="34" charset="-79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746352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EB0F9178-57F3-634B-9EAA-BD5D3FC1A9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0" dirty="0"/>
              <a:t>GPUDirect P2P 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B8D9F80C-D4A4-1848-8277-A2EEFB34063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有了 </a:t>
            </a:r>
            <a:r>
              <a:rPr lang="en-US" altLang="zh-CN" dirty="0"/>
              <a:t>GPUDirect P2P </a:t>
            </a:r>
            <a:r>
              <a:rPr lang="zh-CN" altLang="en-US" dirty="0"/>
              <a:t>通信技术后，将数据从源 </a:t>
            </a:r>
            <a:r>
              <a:rPr lang="en-US" altLang="zh-CN" dirty="0"/>
              <a:t>GPU </a:t>
            </a:r>
            <a:r>
              <a:rPr lang="zh-CN" altLang="en-US" dirty="0"/>
              <a:t>复制到同一节点中的另一个 </a:t>
            </a:r>
            <a:r>
              <a:rPr lang="en-US" altLang="zh-CN" dirty="0"/>
              <a:t>GPU </a:t>
            </a:r>
            <a:r>
              <a:rPr lang="zh-CN" altLang="en-US" dirty="0"/>
              <a:t>不再需要将数据临时暂存到主机内存中。如果两个 </a:t>
            </a:r>
            <a:r>
              <a:rPr lang="en-US" altLang="zh-CN" dirty="0"/>
              <a:t>GPU </a:t>
            </a:r>
            <a:r>
              <a:rPr lang="zh-CN" altLang="en-US" dirty="0"/>
              <a:t>连接到同一 </a:t>
            </a:r>
            <a:r>
              <a:rPr lang="en-US" altLang="zh-CN" dirty="0"/>
              <a:t>PCIe </a:t>
            </a:r>
            <a:r>
              <a:rPr lang="zh-CN" altLang="en-US" dirty="0"/>
              <a:t>总线，</a:t>
            </a:r>
            <a:r>
              <a:rPr lang="en-US" altLang="zh-CN" dirty="0"/>
              <a:t>GPUDirect P2P </a:t>
            </a:r>
            <a:r>
              <a:rPr lang="zh-CN" altLang="en-US" dirty="0"/>
              <a:t>允许访问其相应的内存，而无需 </a:t>
            </a:r>
            <a:r>
              <a:rPr lang="en-US" altLang="zh-CN" dirty="0"/>
              <a:t>CPU </a:t>
            </a:r>
            <a:r>
              <a:rPr lang="zh-CN" altLang="en-US" dirty="0"/>
              <a:t>参与。前者将执行相同任务所需的复制操作数量减半。</a:t>
            </a:r>
            <a:br>
              <a:rPr lang="zh-CN" altLang="en-US" dirty="0"/>
            </a:b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0FA5797-9ED3-DD48-BF99-B3A3DA4FE9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6381" y="3183978"/>
            <a:ext cx="4064000" cy="278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8985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606577-205D-A14B-AAB1-B1396B459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NVLink</a:t>
            </a:r>
            <a:endParaRPr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4A8A1CA3-8845-5D4B-9853-F3BE0D72990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面对</a:t>
            </a:r>
            <a:r>
              <a:rPr lang="en-US" altLang="zh-CN" dirty="0"/>
              <a:t>PCIe</a:t>
            </a:r>
            <a:r>
              <a:rPr lang="zh-CN" altLang="en-US" dirty="0"/>
              <a:t>的瓶颈，</a:t>
            </a:r>
            <a:r>
              <a:rPr lang="en-US" altLang="zh-CN" dirty="0"/>
              <a:t>NVLink</a:t>
            </a:r>
            <a:r>
              <a:rPr lang="zh-CN" altLang="en-US" dirty="0"/>
              <a:t>技术应运而生。</a:t>
            </a:r>
            <a:r>
              <a:rPr lang="en-US" altLang="zh-CN" dirty="0"/>
              <a:t>NVLink</a:t>
            </a:r>
            <a:r>
              <a:rPr lang="zh-CN" altLang="en-US" dirty="0"/>
              <a:t>是一种高速的点对点连接接口，旨在提供高带宽和低延迟的通信通道，性能参见下表。</a:t>
            </a:r>
          </a:p>
          <a:p>
            <a:r>
              <a:rPr lang="en-US" altLang="zh-CN" dirty="0"/>
              <a:t>NVLink</a:t>
            </a:r>
            <a:r>
              <a:rPr lang="zh-CN" altLang="en-US" dirty="0"/>
              <a:t>技术使</a:t>
            </a:r>
            <a:r>
              <a:rPr lang="en-US" altLang="zh-CN" dirty="0"/>
              <a:t>GPU</a:t>
            </a:r>
            <a:r>
              <a:rPr lang="zh-CN" altLang="en-US" dirty="0"/>
              <a:t>无需通过</a:t>
            </a:r>
            <a:r>
              <a:rPr lang="en-US" altLang="zh-CN" dirty="0"/>
              <a:t>PCIe</a:t>
            </a:r>
            <a:r>
              <a:rPr lang="zh-CN" altLang="en-US" dirty="0"/>
              <a:t>总线即可访问远程</a:t>
            </a:r>
            <a:r>
              <a:rPr lang="en-US" altLang="zh-CN" dirty="0"/>
              <a:t>GPU</a:t>
            </a:r>
            <a:r>
              <a:rPr lang="zh-CN" altLang="en-US" dirty="0"/>
              <a:t>内存，如下图所示。</a:t>
            </a:r>
            <a:r>
              <a:rPr lang="en-US" altLang="zh-CN" dirty="0"/>
              <a:t>XBAR</a:t>
            </a:r>
            <a:r>
              <a:rPr lang="zh-CN" altLang="en-US" dirty="0"/>
              <a:t>的采用让</a:t>
            </a:r>
            <a:r>
              <a:rPr lang="en-US" altLang="zh-CN" dirty="0"/>
              <a:t>GPU / SM</a:t>
            </a:r>
            <a:r>
              <a:rPr lang="zh-CN" altLang="en-US" dirty="0"/>
              <a:t>内核能够在</a:t>
            </a:r>
            <a:r>
              <a:rPr lang="en-US" altLang="zh-CN" dirty="0"/>
              <a:t>L2</a:t>
            </a:r>
            <a:r>
              <a:rPr lang="zh-CN" altLang="en-US" dirty="0"/>
              <a:t>高速缓存和高带宽</a:t>
            </a:r>
            <a:r>
              <a:rPr lang="en-US" altLang="zh-CN" dirty="0"/>
              <a:t>GPU</a:t>
            </a:r>
            <a:r>
              <a:rPr lang="zh-CN" altLang="en-US" dirty="0"/>
              <a:t>内存（</a:t>
            </a:r>
            <a:r>
              <a:rPr lang="en-US" altLang="zh-CN" dirty="0"/>
              <a:t>HBM2</a:t>
            </a:r>
            <a:r>
              <a:rPr lang="zh-CN" altLang="en-US" dirty="0"/>
              <a:t>）上交换数据，而</a:t>
            </a:r>
            <a:r>
              <a:rPr lang="en-US" altLang="zh-CN" dirty="0"/>
              <a:t>NVLink</a:t>
            </a:r>
            <a:r>
              <a:rPr lang="zh-CN" altLang="en-US" dirty="0"/>
              <a:t>实现了</a:t>
            </a:r>
            <a:r>
              <a:rPr lang="en-US" altLang="zh-CN" dirty="0"/>
              <a:t>XBAR</a:t>
            </a:r>
            <a:r>
              <a:rPr lang="zh-CN" altLang="en-US" dirty="0"/>
              <a:t>之间的有效桥接，使得跨</a:t>
            </a:r>
            <a:r>
              <a:rPr lang="en-US" altLang="zh-CN" dirty="0"/>
              <a:t>GPU</a:t>
            </a:r>
            <a:r>
              <a:rPr lang="zh-CN" altLang="en-US" dirty="0"/>
              <a:t>内存数据交换有一条高速的信息通道。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4FFD407-3A04-F746-9EA4-1AD1300388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5181" y="3246602"/>
            <a:ext cx="5486400" cy="290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7143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5208991E-0BC4-474B-915D-24FA64328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NVLink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7BC0BC5-8139-5749-8C64-60D95B65FDB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sz="1400" dirty="0"/>
              <a:t>以</a:t>
            </a:r>
            <a:r>
              <a:rPr lang="en-US" altLang="zh-CN" sz="1400" dirty="0"/>
              <a:t>V100 GPU</a:t>
            </a:r>
            <a:r>
              <a:rPr lang="zh-CN" altLang="en-US" sz="1400" dirty="0"/>
              <a:t>和</a:t>
            </a:r>
            <a:r>
              <a:rPr lang="en-US" altLang="zh-CN" sz="1400" dirty="0"/>
              <a:t>Second Generation NVLink</a:t>
            </a:r>
            <a:r>
              <a:rPr lang="zh-CN" altLang="en-US" sz="1400" dirty="0"/>
              <a:t>为例，</a:t>
            </a:r>
            <a:r>
              <a:rPr lang="en-US" altLang="zh-CN" sz="1400" dirty="0"/>
              <a:t>V100 </a:t>
            </a:r>
            <a:r>
              <a:rPr lang="zh-CN" altLang="en-US" sz="1400" dirty="0"/>
              <a:t>最多可采用六个</a:t>
            </a:r>
            <a:r>
              <a:rPr lang="en-US" altLang="zh-CN" sz="1400" dirty="0"/>
              <a:t>NVLink</a:t>
            </a:r>
            <a:r>
              <a:rPr lang="zh-CN" altLang="en-US" sz="1400" dirty="0"/>
              <a:t>，</a:t>
            </a:r>
            <a:r>
              <a:rPr lang="en-US" altLang="zh-CN" sz="1400" dirty="0"/>
              <a:t>GPU</a:t>
            </a:r>
            <a:r>
              <a:rPr lang="zh-CN" altLang="en-US" sz="1400" dirty="0"/>
              <a:t>之间的双向带宽可达</a:t>
            </a:r>
            <a:r>
              <a:rPr lang="en-US" altLang="zh-CN" sz="1400" dirty="0"/>
              <a:t>300 </a:t>
            </a:r>
            <a:r>
              <a:rPr lang="en-US" altLang="zh-CN" sz="1400" dirty="0" err="1"/>
              <a:t>GBps</a:t>
            </a:r>
            <a:r>
              <a:rPr lang="zh-CN" altLang="en-US" sz="1400" dirty="0"/>
              <a:t>。使用第</a:t>
            </a:r>
            <a:r>
              <a:rPr lang="en-US" altLang="zh-CN" sz="1400" dirty="0"/>
              <a:t>4</a:t>
            </a:r>
            <a:r>
              <a:rPr lang="zh-CN" altLang="en-US" sz="1400" dirty="0"/>
              <a:t>代</a:t>
            </a:r>
            <a:r>
              <a:rPr lang="en-US" altLang="zh-CN" sz="1400" dirty="0"/>
              <a:t>NVLink</a:t>
            </a:r>
            <a:r>
              <a:rPr lang="zh-CN" altLang="en-US" sz="1400" dirty="0"/>
              <a:t>的</a:t>
            </a:r>
            <a:r>
              <a:rPr lang="en-US" altLang="zh-CN" sz="1400" dirty="0"/>
              <a:t>H100 GPU</a:t>
            </a:r>
            <a:r>
              <a:rPr lang="zh-CN" altLang="en-US" sz="1400" dirty="0"/>
              <a:t>，则可以通过</a:t>
            </a:r>
            <a:r>
              <a:rPr lang="en-US" altLang="zh-CN" sz="1400" dirty="0"/>
              <a:t>18</a:t>
            </a:r>
            <a:r>
              <a:rPr lang="zh-CN" altLang="en-US" sz="1400" dirty="0"/>
              <a:t>条</a:t>
            </a:r>
            <a:r>
              <a:rPr lang="en-US" altLang="zh-CN" sz="1400" dirty="0"/>
              <a:t>NVLink</a:t>
            </a:r>
            <a:r>
              <a:rPr lang="zh-CN" altLang="en-US" sz="1400" dirty="0"/>
              <a:t>实现令人恐怖的高达</a:t>
            </a:r>
            <a:r>
              <a:rPr lang="en-US" altLang="zh-CN" sz="1400" dirty="0"/>
              <a:t>900 </a:t>
            </a:r>
            <a:r>
              <a:rPr lang="en-US" altLang="zh-CN" sz="1400" dirty="0" err="1"/>
              <a:t>GBps</a:t>
            </a:r>
            <a:r>
              <a:rPr lang="zh-CN" altLang="en-US" sz="1400" dirty="0"/>
              <a:t>的带宽。</a:t>
            </a:r>
            <a:endParaRPr lang="en-US" altLang="zh-CN" sz="1400" dirty="0"/>
          </a:p>
          <a:p>
            <a:r>
              <a:rPr lang="zh-CN" altLang="en-US" sz="1400" dirty="0"/>
              <a:t>在 </a:t>
            </a:r>
            <a:r>
              <a:rPr lang="en-US" altLang="zh-CN" sz="1400" dirty="0"/>
              <a:t>GPUDirect P2P </a:t>
            </a:r>
            <a:r>
              <a:rPr lang="zh-CN" altLang="en-US" sz="1400" dirty="0"/>
              <a:t>技术中，多个 </a:t>
            </a:r>
            <a:r>
              <a:rPr lang="en-US" altLang="zh-CN" sz="1400" dirty="0"/>
              <a:t>GPU </a:t>
            </a:r>
            <a:r>
              <a:rPr lang="zh-CN" altLang="en-US" sz="1400" dirty="0"/>
              <a:t>通过 </a:t>
            </a:r>
            <a:r>
              <a:rPr lang="en-US" altLang="zh-CN" sz="1400" dirty="0"/>
              <a:t>PCIe </a:t>
            </a:r>
            <a:r>
              <a:rPr lang="zh-CN" altLang="en-US" sz="1400" dirty="0"/>
              <a:t>直接与 </a:t>
            </a:r>
            <a:r>
              <a:rPr lang="en-US" altLang="zh-CN" sz="1400" dirty="0"/>
              <a:t>CPU </a:t>
            </a:r>
            <a:r>
              <a:rPr lang="zh-CN" altLang="en-US" sz="1400" dirty="0"/>
              <a:t>相连，而 </a:t>
            </a:r>
            <a:r>
              <a:rPr lang="en-US" altLang="zh-CN" sz="1400" dirty="0"/>
              <a:t>PCIe3.0*16 </a:t>
            </a:r>
            <a:r>
              <a:rPr lang="zh-CN" altLang="en-US" sz="1400" dirty="0"/>
              <a:t>的双向带宽不足 </a:t>
            </a:r>
            <a:r>
              <a:rPr lang="en-US" altLang="zh-CN" sz="1400" dirty="0"/>
              <a:t>32GB/s</a:t>
            </a:r>
            <a:r>
              <a:rPr lang="zh-CN" altLang="en-US" sz="1400" dirty="0"/>
              <a:t>，当训练数据不断增长时，</a:t>
            </a:r>
            <a:r>
              <a:rPr lang="en-US" altLang="zh-CN" sz="1400" dirty="0"/>
              <a:t>PCIe </a:t>
            </a:r>
            <a:r>
              <a:rPr lang="zh-CN" altLang="en-US" sz="1400" dirty="0"/>
              <a:t>的带宽满足不了需求，会逐渐成为系统瓶颈。为提升多 </a:t>
            </a:r>
            <a:r>
              <a:rPr lang="en-US" altLang="zh-CN" sz="1400" dirty="0"/>
              <a:t>GPU </a:t>
            </a:r>
            <a:r>
              <a:rPr lang="zh-CN" altLang="en-US" sz="1400" dirty="0"/>
              <a:t>之间的通信性能，充分发挥 </a:t>
            </a:r>
            <a:r>
              <a:rPr lang="en-US" altLang="zh-CN" sz="1400" dirty="0"/>
              <a:t>GPU </a:t>
            </a:r>
            <a:r>
              <a:rPr lang="zh-CN" altLang="en-US" sz="1400" dirty="0"/>
              <a:t>的计算性能，</a:t>
            </a:r>
            <a:r>
              <a:rPr lang="en-US" altLang="zh-CN" sz="1400" dirty="0"/>
              <a:t>NVIDIA </a:t>
            </a:r>
            <a:r>
              <a:rPr lang="zh-CN" altLang="en-US" sz="1400" dirty="0"/>
              <a:t>于 </a:t>
            </a:r>
            <a:r>
              <a:rPr lang="en-US" altLang="zh-CN" sz="1400" dirty="0"/>
              <a:t>2016 </a:t>
            </a:r>
            <a:r>
              <a:rPr lang="zh-CN" altLang="en-US" sz="1400" dirty="0"/>
              <a:t>年发布了全新架构的 </a:t>
            </a:r>
            <a:r>
              <a:rPr lang="en-US" altLang="zh-CN" sz="1400" dirty="0"/>
              <a:t>NVLink</a:t>
            </a:r>
            <a:r>
              <a:rPr lang="zh-CN" altLang="en-US" sz="1400" dirty="0"/>
              <a:t>。</a:t>
            </a:r>
            <a:r>
              <a:rPr lang="en-US" altLang="zh-CN" sz="1400" dirty="0"/>
              <a:t>NVLink </a:t>
            </a:r>
            <a:r>
              <a:rPr lang="zh-CN" altLang="en-US" sz="1400" dirty="0"/>
              <a:t>是一种高速、高带宽的互连技术，用于连接多个 </a:t>
            </a:r>
            <a:r>
              <a:rPr lang="en-US" altLang="zh-CN" sz="1400" dirty="0"/>
              <a:t>GPU </a:t>
            </a:r>
            <a:r>
              <a:rPr lang="zh-CN" altLang="en-US" sz="1400" dirty="0"/>
              <a:t>之间或连接 </a:t>
            </a:r>
            <a:r>
              <a:rPr lang="en-US" altLang="zh-CN" sz="1400" dirty="0"/>
              <a:t>GPU </a:t>
            </a:r>
            <a:r>
              <a:rPr lang="zh-CN" altLang="en-US" sz="1400" dirty="0"/>
              <a:t>与其他设备（如</a:t>
            </a:r>
            <a:r>
              <a:rPr lang="en-US" altLang="zh-CN" sz="1400" dirty="0"/>
              <a:t>CPU</a:t>
            </a:r>
            <a:r>
              <a:rPr lang="zh-CN" altLang="en-US" sz="1400" dirty="0"/>
              <a:t>、内存等）之间的通信。</a:t>
            </a:r>
            <a:r>
              <a:rPr lang="en-US" altLang="zh-CN" sz="1400" dirty="0"/>
              <a:t>NVLink </a:t>
            </a:r>
            <a:r>
              <a:rPr lang="zh-CN" altLang="en-US" sz="1400" dirty="0"/>
              <a:t>提供了直接的点对点连接，具有比传统的 </a:t>
            </a:r>
            <a:r>
              <a:rPr lang="en-US" altLang="zh-CN" sz="1400" dirty="0"/>
              <a:t>PCIe </a:t>
            </a:r>
            <a:r>
              <a:rPr lang="zh-CN" altLang="en-US" sz="1400" dirty="0"/>
              <a:t>总线更高的传输速度和更低的延迟。</a:t>
            </a:r>
          </a:p>
          <a:p>
            <a:r>
              <a:rPr lang="zh-CN" altLang="en-US" sz="1400" dirty="0"/>
              <a:t>高带宽和低延迟：</a:t>
            </a:r>
            <a:r>
              <a:rPr lang="en-US" altLang="zh-CN" sz="1400" dirty="0"/>
              <a:t>NVLink </a:t>
            </a:r>
            <a:r>
              <a:rPr lang="zh-CN" altLang="en-US" sz="1400" dirty="0"/>
              <a:t>提供了高达 </a:t>
            </a:r>
            <a:r>
              <a:rPr lang="en-US" altLang="zh-CN" sz="1400" dirty="0"/>
              <a:t>300 GB/s </a:t>
            </a:r>
            <a:r>
              <a:rPr lang="zh-CN" altLang="en-US" sz="1400" dirty="0"/>
              <a:t>的双向带宽，将近 </a:t>
            </a:r>
            <a:r>
              <a:rPr lang="en-US" altLang="zh-CN" sz="1400" dirty="0"/>
              <a:t>PCle 3.0 </a:t>
            </a:r>
            <a:r>
              <a:rPr lang="zh-CN" altLang="en-US" sz="1400" dirty="0"/>
              <a:t>带宽的 </a:t>
            </a:r>
            <a:r>
              <a:rPr lang="en-US" altLang="zh-CN" sz="1400" dirty="0"/>
              <a:t>10 </a:t>
            </a:r>
            <a:r>
              <a:rPr lang="zh-CN" altLang="en-US" sz="1400" dirty="0"/>
              <a:t>倍。点对点连接超低延迟，可实现快速、高效的数据传输和通信。</a:t>
            </a:r>
          </a:p>
          <a:p>
            <a:r>
              <a:rPr lang="en-US" altLang="zh-CN" sz="1400" dirty="0"/>
              <a:t>GPU </a:t>
            </a:r>
            <a:r>
              <a:rPr lang="zh-CN" altLang="en-US" sz="1400" dirty="0"/>
              <a:t>间通信：</a:t>
            </a:r>
            <a:r>
              <a:rPr lang="en-US" altLang="zh-CN" sz="1400" dirty="0"/>
              <a:t>NVLink </a:t>
            </a:r>
            <a:r>
              <a:rPr lang="zh-CN" altLang="en-US" sz="1400" dirty="0"/>
              <a:t>允许多个 </a:t>
            </a:r>
            <a:r>
              <a:rPr lang="en-US" altLang="zh-CN" sz="1400" dirty="0"/>
              <a:t>GPU </a:t>
            </a:r>
            <a:r>
              <a:rPr lang="zh-CN" altLang="en-US" sz="1400" dirty="0"/>
              <a:t>之间直接进行点对点的通信，无需通过主机内存或 </a:t>
            </a:r>
            <a:r>
              <a:rPr lang="en-US" altLang="zh-CN" sz="1400" dirty="0"/>
              <a:t>CPU </a:t>
            </a:r>
            <a:r>
              <a:rPr lang="zh-CN" altLang="en-US" sz="1400" dirty="0"/>
              <a:t>进行数据传输。</a:t>
            </a:r>
          </a:p>
          <a:p>
            <a:r>
              <a:rPr lang="zh-CN" altLang="en-US" sz="1400" dirty="0"/>
              <a:t>内存共享：</a:t>
            </a:r>
            <a:r>
              <a:rPr lang="en-US" altLang="zh-CN" sz="1400" dirty="0"/>
              <a:t>NVLink </a:t>
            </a:r>
            <a:r>
              <a:rPr lang="zh-CN" altLang="en-US" sz="1400" dirty="0"/>
              <a:t>还支持 </a:t>
            </a:r>
            <a:r>
              <a:rPr lang="en-US" altLang="zh-CN" sz="1400" dirty="0"/>
              <a:t>GPU </a:t>
            </a:r>
            <a:r>
              <a:rPr lang="zh-CN" altLang="en-US" sz="1400" dirty="0"/>
              <a:t>之间的内存共享，使得多个 </a:t>
            </a:r>
            <a:r>
              <a:rPr lang="en-US" altLang="zh-CN" sz="1400" dirty="0"/>
              <a:t>GPU </a:t>
            </a:r>
            <a:r>
              <a:rPr lang="zh-CN" altLang="en-US" sz="1400" dirty="0"/>
              <a:t>可以直接访问彼此的内存空间。</a:t>
            </a:r>
          </a:p>
          <a:p>
            <a:r>
              <a:rPr lang="zh-CN" altLang="en-US" sz="1400" dirty="0"/>
              <a:t>弹性连接：</a:t>
            </a:r>
            <a:r>
              <a:rPr lang="en-US" altLang="zh-CN" sz="1400" dirty="0"/>
              <a:t>NVLink </a:t>
            </a:r>
            <a:r>
              <a:rPr lang="zh-CN" altLang="en-US" sz="1400" dirty="0"/>
              <a:t>支持多种连接配置，包括 </a:t>
            </a:r>
            <a:r>
              <a:rPr lang="en-US" altLang="zh-CN" sz="1400" dirty="0"/>
              <a:t>2</a:t>
            </a:r>
            <a:r>
              <a:rPr lang="zh-CN" altLang="en-US" sz="1400" dirty="0"/>
              <a:t>、</a:t>
            </a:r>
            <a:r>
              <a:rPr lang="en-US" altLang="zh-CN" sz="1400" dirty="0"/>
              <a:t>4</a:t>
            </a:r>
            <a:r>
              <a:rPr lang="zh-CN" altLang="en-US" sz="1400" dirty="0"/>
              <a:t>、</a:t>
            </a:r>
            <a:r>
              <a:rPr lang="en-US" altLang="zh-CN" sz="1400" dirty="0"/>
              <a:t>6 </a:t>
            </a:r>
            <a:r>
              <a:rPr lang="zh-CN" altLang="en-US" sz="1400" dirty="0"/>
              <a:t>或 </a:t>
            </a:r>
            <a:r>
              <a:rPr lang="en-US" altLang="zh-CN" sz="1400" dirty="0"/>
              <a:t>8 </a:t>
            </a:r>
            <a:r>
              <a:rPr lang="zh-CN" altLang="en-US" sz="1400" dirty="0"/>
              <a:t>个通道，可以根据需要进行灵活的配置和扩展。这使得 </a:t>
            </a:r>
            <a:r>
              <a:rPr lang="en-US" altLang="zh-CN" sz="1400" dirty="0"/>
              <a:t>NVLink </a:t>
            </a:r>
            <a:r>
              <a:rPr lang="zh-CN" altLang="en-US" sz="1400" dirty="0"/>
              <a:t>适用于不同规模和需求的系统配置。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79155E2-EFF2-2042-99DE-53CD4D0D2A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2836" y="4266105"/>
            <a:ext cx="5486400" cy="168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0581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340B61F1-7FB6-2344-ADD4-3161DD499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NVLink</a:t>
            </a:r>
            <a:endParaRPr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848ED09C-B6DA-AF42-93B8-87A5F7B725C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当</a:t>
            </a:r>
            <a:r>
              <a:rPr lang="en-US" altLang="zh-CN" dirty="0"/>
              <a:t>GPU</a:t>
            </a:r>
            <a:r>
              <a:rPr lang="zh-CN" altLang="en-US" dirty="0"/>
              <a:t>数量来到</a:t>
            </a:r>
            <a:r>
              <a:rPr lang="en-US" altLang="zh-CN" dirty="0"/>
              <a:t>4</a:t>
            </a:r>
            <a:r>
              <a:rPr lang="zh-CN" altLang="en-US" dirty="0"/>
              <a:t>块，则可以只通过</a:t>
            </a:r>
            <a:r>
              <a:rPr lang="en-US" altLang="zh-CN" dirty="0"/>
              <a:t>NVLink</a:t>
            </a:r>
            <a:r>
              <a:rPr lang="zh-CN" altLang="en-US" dirty="0"/>
              <a:t>实现一种</a:t>
            </a:r>
            <a:r>
              <a:rPr lang="en-US" altLang="zh-CN" dirty="0"/>
              <a:t>GPU</a:t>
            </a:r>
            <a:r>
              <a:rPr lang="zh-CN" altLang="en-US" dirty="0"/>
              <a:t>与</a:t>
            </a:r>
            <a:r>
              <a:rPr lang="en-US" altLang="zh-CN" dirty="0"/>
              <a:t>GPU</a:t>
            </a:r>
            <a:r>
              <a:rPr lang="zh-CN" altLang="en-US" dirty="0"/>
              <a:t>之间</a:t>
            </a:r>
            <a:r>
              <a:rPr lang="en-US" altLang="zh-CN" dirty="0"/>
              <a:t>Full Mesh</a:t>
            </a:r>
            <a:r>
              <a:rPr lang="zh-CN" altLang="en-US" dirty="0"/>
              <a:t>的网状交叉互联结构。且该结构下无需</a:t>
            </a:r>
            <a:r>
              <a:rPr lang="en-US" altLang="zh-CN" dirty="0"/>
              <a:t>PCIe Switch</a:t>
            </a:r>
            <a:r>
              <a:rPr lang="zh-CN" altLang="en-US" dirty="0"/>
              <a:t>的介入。</a:t>
            </a:r>
            <a:endParaRPr lang="en-US" altLang="zh-CN" dirty="0"/>
          </a:p>
          <a:p>
            <a:r>
              <a:rPr lang="zh-CN" altLang="en-US" dirty="0"/>
              <a:t>在该方案中，</a:t>
            </a:r>
            <a:r>
              <a:rPr lang="en-US" altLang="zh-CN" dirty="0"/>
              <a:t>A100 </a:t>
            </a:r>
            <a:r>
              <a:rPr lang="zh-CN" altLang="en-US" dirty="0"/>
              <a:t>对 </a:t>
            </a:r>
            <a:r>
              <a:rPr lang="en-US" altLang="zh-CN" dirty="0"/>
              <a:t>A100 </a:t>
            </a:r>
            <a:r>
              <a:rPr lang="zh-CN" altLang="en-US" dirty="0"/>
              <a:t>点对点通过</a:t>
            </a:r>
            <a:r>
              <a:rPr lang="en-US" altLang="zh-CN" dirty="0"/>
              <a:t>4</a:t>
            </a:r>
            <a:r>
              <a:rPr lang="zh-CN" altLang="en-US" dirty="0"/>
              <a:t>条对等 </a:t>
            </a:r>
            <a:r>
              <a:rPr lang="en-US" altLang="zh-CN" dirty="0"/>
              <a:t>NVLink </a:t>
            </a:r>
            <a:r>
              <a:rPr lang="zh-CN" altLang="en-US" dirty="0"/>
              <a:t>，实现了双向</a:t>
            </a:r>
            <a:r>
              <a:rPr lang="en-US" altLang="zh-CN" dirty="0"/>
              <a:t>200 </a:t>
            </a:r>
            <a:r>
              <a:rPr lang="en-US" altLang="zh-CN" dirty="0" err="1"/>
              <a:t>GBps</a:t>
            </a:r>
            <a:r>
              <a:rPr lang="en-US" altLang="zh-CN" dirty="0"/>
              <a:t> </a:t>
            </a:r>
            <a:r>
              <a:rPr lang="zh-CN" altLang="en-US" dirty="0"/>
              <a:t>带宽，比</a:t>
            </a:r>
            <a:r>
              <a:rPr lang="en-US" altLang="zh-CN" dirty="0"/>
              <a:t>PCIe Gen4 x16 </a:t>
            </a:r>
            <a:r>
              <a:rPr lang="zh-CN" altLang="en-US" dirty="0"/>
              <a:t>总线快约 </a:t>
            </a:r>
            <a:r>
              <a:rPr lang="en-US" altLang="zh-CN" dirty="0"/>
              <a:t>3 </a:t>
            </a:r>
            <a:r>
              <a:rPr lang="zh-CN" altLang="en-US" dirty="0"/>
              <a:t>倍。同样架构下使用第四代</a:t>
            </a:r>
            <a:r>
              <a:rPr lang="en-US" altLang="zh-CN" dirty="0"/>
              <a:t>NVLink</a:t>
            </a:r>
            <a:r>
              <a:rPr lang="zh-CN" altLang="en-US" dirty="0"/>
              <a:t>的</a:t>
            </a:r>
            <a:r>
              <a:rPr lang="en-US" altLang="zh-CN" dirty="0"/>
              <a:t>H100 </a:t>
            </a:r>
            <a:r>
              <a:rPr lang="zh-CN" altLang="en-US" dirty="0"/>
              <a:t>对 </a:t>
            </a:r>
            <a:r>
              <a:rPr lang="en-US" altLang="zh-CN" dirty="0"/>
              <a:t>H100 </a:t>
            </a:r>
            <a:r>
              <a:rPr lang="zh-CN" altLang="en-US" dirty="0"/>
              <a:t>点对点对等带宽为双向 </a:t>
            </a:r>
            <a:r>
              <a:rPr lang="en-US" altLang="zh-CN" dirty="0"/>
              <a:t>300 </a:t>
            </a:r>
            <a:r>
              <a:rPr lang="en-US" altLang="zh-CN" dirty="0" err="1"/>
              <a:t>GBps</a:t>
            </a:r>
            <a:r>
              <a:rPr lang="en-US" altLang="zh-CN" dirty="0"/>
              <a:t> </a:t>
            </a:r>
            <a:r>
              <a:rPr lang="zh-CN" altLang="en-US" dirty="0"/>
              <a:t>，比 </a:t>
            </a:r>
            <a:r>
              <a:rPr lang="en-US" altLang="zh-CN" dirty="0"/>
              <a:t>PCIe Gen4 x16 </a:t>
            </a:r>
            <a:r>
              <a:rPr lang="zh-CN" altLang="en-US" dirty="0"/>
              <a:t>总线快约 </a:t>
            </a:r>
            <a:r>
              <a:rPr lang="en-US" altLang="zh-CN" dirty="0"/>
              <a:t>5 </a:t>
            </a:r>
            <a:r>
              <a:rPr lang="zh-CN" altLang="en-US" dirty="0"/>
              <a:t>倍。</a:t>
            </a:r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8930FBA-4E67-EA4E-9B0D-A08C2E2F2C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2171" y="2641986"/>
            <a:ext cx="5486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6466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5">
            <a:extLst>
              <a:ext uri="{FF2B5EF4-FFF2-40B4-BE49-F238E27FC236}">
                <a16:creationId xmlns:a16="http://schemas.microsoft.com/office/drawing/2014/main" id="{41473E3F-E70B-0542-A786-66456139ED3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三、</a:t>
            </a:r>
            <a:r>
              <a:rPr lang="en-US" altLang="zh-CN" dirty="0"/>
              <a:t>8/16</a:t>
            </a:r>
            <a:r>
              <a:rPr lang="zh-CN" altLang="en-US" dirty="0"/>
              <a:t> </a:t>
            </a:r>
            <a:r>
              <a:rPr lang="en-US" altLang="zh-CN" dirty="0"/>
              <a:t>x</a:t>
            </a:r>
            <a:r>
              <a:rPr lang="zh-CN" altLang="en-US" dirty="0"/>
              <a:t> </a:t>
            </a:r>
            <a:r>
              <a:rPr lang="en-US" altLang="zh-CN" dirty="0"/>
              <a:t>GPU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598695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CD6F5F0B-6442-5144-B521-9ABAA0CAB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NVLink</a:t>
            </a:r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74DD736-40A7-0842-A19D-057AA9ABE60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在</a:t>
            </a:r>
            <a:r>
              <a:rPr lang="en-US" altLang="zh-CN" dirty="0"/>
              <a:t>HGX-1</a:t>
            </a:r>
            <a:r>
              <a:rPr lang="zh-CN" altLang="en-US" dirty="0"/>
              <a:t>系统中实现了如下图所示的一种 “</a:t>
            </a:r>
            <a:r>
              <a:rPr lang="en-US" altLang="zh-CN" dirty="0"/>
              <a:t>hybrid cube mesh” 8 GPU</a:t>
            </a:r>
            <a:r>
              <a:rPr lang="zh-CN" altLang="en-US" dirty="0"/>
              <a:t>互联结构。每一块</a:t>
            </a:r>
            <a:r>
              <a:rPr lang="en-US" altLang="zh-CN" dirty="0"/>
              <a:t>GPU</a:t>
            </a:r>
            <a:r>
              <a:rPr lang="zh-CN" altLang="en-US" dirty="0"/>
              <a:t>都巧妙的利用其</a:t>
            </a:r>
            <a:r>
              <a:rPr lang="en-US" altLang="zh-CN" dirty="0"/>
              <a:t>6</a:t>
            </a:r>
            <a:r>
              <a:rPr lang="zh-CN" altLang="en-US" dirty="0"/>
              <a:t>条</a:t>
            </a:r>
            <a:r>
              <a:rPr lang="en-US" altLang="zh-CN" dirty="0"/>
              <a:t>NVLink</a:t>
            </a:r>
            <a:r>
              <a:rPr lang="zh-CN" altLang="en-US" dirty="0"/>
              <a:t>与其他</a:t>
            </a:r>
            <a:r>
              <a:rPr lang="en-US" altLang="zh-CN" dirty="0"/>
              <a:t>4</a:t>
            </a:r>
            <a:r>
              <a:rPr lang="zh-CN" altLang="en-US" dirty="0"/>
              <a:t>块</a:t>
            </a:r>
            <a:r>
              <a:rPr lang="en-US" altLang="zh-CN" dirty="0"/>
              <a:t>GPU</a:t>
            </a:r>
            <a:r>
              <a:rPr lang="zh-CN" altLang="en-US" dirty="0"/>
              <a:t>相连。</a:t>
            </a:r>
            <a:r>
              <a:rPr lang="en-US" altLang="zh-CN" dirty="0"/>
              <a:t>8</a:t>
            </a:r>
            <a:r>
              <a:rPr lang="zh-CN" altLang="en-US" dirty="0"/>
              <a:t>块</a:t>
            </a:r>
            <a:r>
              <a:rPr lang="en-US" altLang="zh-CN" dirty="0"/>
              <a:t>GPU</a:t>
            </a:r>
            <a:r>
              <a:rPr lang="zh-CN" altLang="en-US" dirty="0"/>
              <a:t>以有限的</a:t>
            </a:r>
            <a:r>
              <a:rPr lang="en-US" altLang="zh-CN" dirty="0"/>
              <a:t>NVLink</a:t>
            </a:r>
            <a:r>
              <a:rPr lang="zh-CN" altLang="en-US" dirty="0"/>
              <a:t>数量，实现了整体系统的最佳性能。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8D3A79D-A17B-8641-9000-2C5F6CF790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5181" y="2795533"/>
            <a:ext cx="5486400" cy="326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8379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AC51F4F-8454-694E-82CD-E7999127F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NVLink</a:t>
            </a:r>
            <a:r>
              <a:rPr lang="zh-CN" altLang="en-US" dirty="0"/>
              <a:t>的问题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0CF79A4-BC94-3646-92E1-9A081216D1E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79633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D8D08290-DD70-2D40-8831-1CE390E7B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9B504E4-805B-0F49-B77E-11B18C997F7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Hybrid Cube Mesh</a:t>
            </a:r>
            <a:r>
              <a:rPr lang="zh-CN" altLang="en-US" dirty="0"/>
              <a:t>架构解决了</a:t>
            </a:r>
            <a:r>
              <a:rPr lang="en-US" altLang="zh-CN" dirty="0"/>
              <a:t>8 </a:t>
            </a:r>
            <a:r>
              <a:rPr lang="zh-CN" altLang="en-US" dirty="0"/>
              <a:t>块</a:t>
            </a:r>
            <a:r>
              <a:rPr lang="en-US" altLang="zh-CN" dirty="0"/>
              <a:t>GPU</a:t>
            </a:r>
            <a:r>
              <a:rPr lang="zh-CN" altLang="en-US" dirty="0"/>
              <a:t>在同一机箱内互联的问题，但从架构图中也可以发现其中存在的些许缺陷：</a:t>
            </a:r>
            <a:r>
              <a:rPr lang="en-US" altLang="zh-CN" dirty="0"/>
              <a:t>8</a:t>
            </a:r>
            <a:r>
              <a:rPr lang="zh-CN" altLang="en-US" dirty="0"/>
              <a:t>块</a:t>
            </a:r>
            <a:r>
              <a:rPr lang="en-US" altLang="zh-CN" dirty="0"/>
              <a:t>GPU</a:t>
            </a:r>
            <a:r>
              <a:rPr lang="zh-CN" altLang="en-US" dirty="0"/>
              <a:t>之间并非两两互联，每一块</a:t>
            </a:r>
            <a:r>
              <a:rPr lang="en-US" altLang="zh-CN" dirty="0"/>
              <a:t>GPU</a:t>
            </a:r>
            <a:r>
              <a:rPr lang="zh-CN" altLang="en-US" dirty="0"/>
              <a:t>只与其他</a:t>
            </a:r>
            <a:r>
              <a:rPr lang="en-US" altLang="zh-CN" dirty="0"/>
              <a:t>4</a:t>
            </a:r>
            <a:r>
              <a:rPr lang="zh-CN" altLang="en-US" dirty="0"/>
              <a:t>块</a:t>
            </a:r>
            <a:r>
              <a:rPr lang="en-US" altLang="zh-CN" dirty="0"/>
              <a:t>GPU</a:t>
            </a:r>
            <a:r>
              <a:rPr lang="zh-CN" altLang="en-US" dirty="0"/>
              <a:t>相连，且存在带宽不对等的情况。从</a:t>
            </a:r>
            <a:r>
              <a:rPr lang="en-US" altLang="zh-CN" dirty="0"/>
              <a:t>HGX-2</a:t>
            </a:r>
            <a:r>
              <a:rPr lang="zh-CN" altLang="en-US" dirty="0"/>
              <a:t>开始，就引入了</a:t>
            </a:r>
            <a:r>
              <a:rPr lang="en-US" altLang="zh-CN" dirty="0"/>
              <a:t>NVSwitch</a:t>
            </a:r>
            <a:r>
              <a:rPr lang="zh-CN" altLang="en-US" dirty="0"/>
              <a:t>来解决上述问题。引入</a:t>
            </a:r>
            <a:r>
              <a:rPr lang="en-US" altLang="zh-CN" dirty="0"/>
              <a:t>NVSwitch</a:t>
            </a:r>
            <a:r>
              <a:rPr lang="zh-CN" altLang="en-US" dirty="0"/>
              <a:t>也使</a:t>
            </a:r>
            <a:r>
              <a:rPr lang="en-US" altLang="zh-CN" dirty="0"/>
              <a:t>DGX-2</a:t>
            </a:r>
            <a:r>
              <a:rPr lang="zh-CN" altLang="en-US" dirty="0"/>
              <a:t>相比</a:t>
            </a:r>
            <a:r>
              <a:rPr lang="en-US" altLang="zh-CN" dirty="0"/>
              <a:t>DGX-1</a:t>
            </a:r>
            <a:r>
              <a:rPr lang="zh-CN" altLang="en-US" dirty="0"/>
              <a:t>有了</a:t>
            </a:r>
            <a:r>
              <a:rPr lang="en-US" altLang="zh-CN" dirty="0"/>
              <a:t>2.4</a:t>
            </a:r>
            <a:r>
              <a:rPr lang="zh-CN" altLang="en-US" dirty="0"/>
              <a:t>倍的性能提升。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47748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46F12E54-B40C-844A-8711-D7915E0934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NVSwitch</a:t>
            </a:r>
            <a:endParaRPr lang="zh-CN" altLang="en-US" dirty="0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D346281E-DBF6-3E41-A10C-7B04CF75553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NVSwitch</a:t>
            </a:r>
            <a:r>
              <a:rPr lang="zh-CN" altLang="en-US" dirty="0"/>
              <a:t>是一款</a:t>
            </a:r>
            <a:r>
              <a:rPr lang="en-US" altLang="zh-CN" dirty="0"/>
              <a:t>GPU</a:t>
            </a:r>
            <a:r>
              <a:rPr lang="zh-CN" altLang="en-US" dirty="0"/>
              <a:t>桥接设备（芯片），可提供所需的</a:t>
            </a:r>
            <a:r>
              <a:rPr lang="en-US" altLang="zh-CN" dirty="0"/>
              <a:t>NVLink</a:t>
            </a:r>
            <a:r>
              <a:rPr lang="zh-CN" altLang="en-US" dirty="0"/>
              <a:t>交叉网络，以初代</a:t>
            </a:r>
            <a:r>
              <a:rPr lang="en-US" altLang="zh-CN" dirty="0"/>
              <a:t>NVSwitch</a:t>
            </a:r>
            <a:r>
              <a:rPr lang="zh-CN" altLang="en-US" dirty="0"/>
              <a:t>为例，每块</a:t>
            </a:r>
            <a:r>
              <a:rPr lang="en-US" altLang="zh-CN" dirty="0"/>
              <a:t>NVSwitch</a:t>
            </a:r>
            <a:r>
              <a:rPr lang="zh-CN" altLang="en-US" dirty="0"/>
              <a:t>提供</a:t>
            </a:r>
            <a:r>
              <a:rPr lang="en-US" altLang="zh-CN" dirty="0"/>
              <a:t>18</a:t>
            </a:r>
            <a:r>
              <a:rPr lang="zh-CN" altLang="en-US" dirty="0"/>
              <a:t>个</a:t>
            </a:r>
            <a:r>
              <a:rPr lang="en-US" altLang="zh-CN" dirty="0"/>
              <a:t>NVLink</a:t>
            </a:r>
            <a:r>
              <a:rPr lang="zh-CN" altLang="en-US" dirty="0"/>
              <a:t>端口，支持直连</a:t>
            </a:r>
            <a:r>
              <a:rPr lang="en-US" altLang="zh-CN" dirty="0"/>
              <a:t>8</a:t>
            </a:r>
            <a:r>
              <a:rPr lang="zh-CN" altLang="en-US" dirty="0"/>
              <a:t>块</a:t>
            </a:r>
            <a:r>
              <a:rPr lang="en-US" altLang="zh-CN" dirty="0"/>
              <a:t>GPU</a:t>
            </a:r>
            <a:r>
              <a:rPr lang="zh-CN" altLang="en-US" dirty="0"/>
              <a:t>，提供</a:t>
            </a:r>
            <a:r>
              <a:rPr lang="en-US" altLang="zh-CN" dirty="0"/>
              <a:t>GPU</a:t>
            </a:r>
            <a:r>
              <a:rPr lang="zh-CN" altLang="en-US" dirty="0"/>
              <a:t>之间</a:t>
            </a:r>
            <a:r>
              <a:rPr lang="en-US" altLang="zh-CN" dirty="0"/>
              <a:t>300GBps</a:t>
            </a:r>
            <a:r>
              <a:rPr lang="zh-CN" altLang="en-US" dirty="0"/>
              <a:t>的互联带宽，总交换容量</a:t>
            </a:r>
            <a:r>
              <a:rPr lang="en-US" altLang="zh-CN" dirty="0"/>
              <a:t>2.4TBps</a:t>
            </a:r>
            <a:r>
              <a:rPr lang="zh-CN" altLang="en-US" dirty="0"/>
              <a:t>（如下表）。</a:t>
            </a:r>
            <a:endParaRPr lang="en-US" altLang="zh-CN" dirty="0"/>
          </a:p>
          <a:p>
            <a:r>
              <a:rPr lang="en-US" altLang="zh-CN" dirty="0"/>
              <a:t>NVLink </a:t>
            </a:r>
            <a:r>
              <a:rPr lang="zh-CN" altLang="en-US" dirty="0"/>
              <a:t>技术无法使单服务器中 </a:t>
            </a:r>
            <a:r>
              <a:rPr lang="en-US" altLang="zh-CN" dirty="0"/>
              <a:t>8 </a:t>
            </a:r>
            <a:r>
              <a:rPr lang="zh-CN" altLang="en-US" dirty="0"/>
              <a:t>个 </a:t>
            </a:r>
            <a:r>
              <a:rPr lang="en-US" altLang="zh-CN" dirty="0"/>
              <a:t>GPU </a:t>
            </a:r>
            <a:r>
              <a:rPr lang="zh-CN" altLang="en-US" dirty="0"/>
              <a:t>达到全连接，为解决该问题，</a:t>
            </a:r>
            <a:r>
              <a:rPr lang="en-US" altLang="zh-CN" dirty="0"/>
              <a:t>NVIDIA </a:t>
            </a:r>
            <a:r>
              <a:rPr lang="zh-CN" altLang="en-US" dirty="0"/>
              <a:t>在 </a:t>
            </a:r>
            <a:r>
              <a:rPr lang="en-US" altLang="zh-CN" dirty="0"/>
              <a:t>2018 </a:t>
            </a:r>
            <a:r>
              <a:rPr lang="zh-CN" altLang="en-US" dirty="0"/>
              <a:t>年发布了 </a:t>
            </a:r>
            <a:r>
              <a:rPr lang="en-US" altLang="zh-CN" dirty="0"/>
              <a:t>NVSwitch</a:t>
            </a:r>
            <a:r>
              <a:rPr lang="zh-CN" altLang="en-US" dirty="0"/>
              <a:t>，实现了 </a:t>
            </a:r>
            <a:r>
              <a:rPr lang="en-US" altLang="zh-CN" dirty="0"/>
              <a:t>NVLink </a:t>
            </a:r>
            <a:r>
              <a:rPr lang="zh-CN" altLang="en-US" dirty="0"/>
              <a:t>的全连接。</a:t>
            </a:r>
            <a:r>
              <a:rPr lang="en-US" altLang="zh-CN" dirty="0"/>
              <a:t>NVIDIA NVSwitch </a:t>
            </a:r>
            <a:r>
              <a:rPr lang="zh-CN" altLang="en-US" dirty="0"/>
              <a:t>是首款节点交换架构，可支持单个服务器节点中 </a:t>
            </a:r>
            <a:r>
              <a:rPr lang="en-US" altLang="zh-CN" dirty="0"/>
              <a:t>16 </a:t>
            </a:r>
            <a:r>
              <a:rPr lang="zh-CN" altLang="en-US" dirty="0"/>
              <a:t>个全互联的 </a:t>
            </a:r>
            <a:r>
              <a:rPr lang="en-US" altLang="zh-CN" dirty="0"/>
              <a:t>GPU</a:t>
            </a:r>
            <a:r>
              <a:rPr lang="zh-CN" altLang="en-US" dirty="0"/>
              <a:t>，并可使全部 </a:t>
            </a:r>
            <a:r>
              <a:rPr lang="en-US" altLang="zh-CN" dirty="0"/>
              <a:t>8 </a:t>
            </a:r>
            <a:r>
              <a:rPr lang="zh-CN" altLang="en-US" dirty="0"/>
              <a:t>个 </a:t>
            </a:r>
            <a:r>
              <a:rPr lang="en-US" altLang="zh-CN" dirty="0"/>
              <a:t>GPU </a:t>
            </a:r>
            <a:r>
              <a:rPr lang="zh-CN" altLang="en-US" dirty="0"/>
              <a:t>对分别达到 </a:t>
            </a:r>
            <a:r>
              <a:rPr lang="en-US" altLang="zh-CN" dirty="0"/>
              <a:t>300GB/s </a:t>
            </a:r>
            <a:r>
              <a:rPr lang="zh-CN" altLang="en-US" dirty="0"/>
              <a:t>的速度同时进行通信。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240072E-BEFD-A24F-B6FA-5142D01AB3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8381" y="3473669"/>
            <a:ext cx="7620000" cy="189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3040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9CE9B2C9-4F62-A74C-B7AF-FCF7F3E37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NVSwitch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55959C6-532C-804F-9B1B-F14B503382E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NVSwitch</a:t>
            </a:r>
            <a:r>
              <a:rPr lang="zh-CN" altLang="en-US" dirty="0"/>
              <a:t>端口逻辑模块中的数据包转换使得进出多</a:t>
            </a:r>
            <a:r>
              <a:rPr lang="en-US" altLang="zh-CN" dirty="0"/>
              <a:t>GPU</a:t>
            </a:r>
            <a:r>
              <a:rPr lang="zh-CN" altLang="en-US" dirty="0"/>
              <a:t>的流量看似是通过单一</a:t>
            </a:r>
            <a:r>
              <a:rPr lang="en-US" altLang="zh-CN" dirty="0"/>
              <a:t>GPU</a:t>
            </a:r>
            <a:r>
              <a:rPr lang="zh-CN" altLang="en-US" dirty="0"/>
              <a:t>的。</a:t>
            </a:r>
            <a:r>
              <a:rPr lang="en-US" altLang="zh-CN" dirty="0"/>
              <a:t>NVSwitch</a:t>
            </a:r>
            <a:r>
              <a:rPr lang="zh-CN" altLang="en-US" dirty="0"/>
              <a:t>芯片支持并行运行，以支持数量日益增加的</a:t>
            </a:r>
            <a:r>
              <a:rPr lang="en-US" altLang="zh-CN" dirty="0"/>
              <a:t>GPU</a:t>
            </a:r>
            <a:r>
              <a:rPr lang="zh-CN" altLang="en-US" dirty="0"/>
              <a:t>之间的互连。</a:t>
            </a:r>
            <a:r>
              <a:rPr lang="en-US" altLang="zh-CN" dirty="0"/>
              <a:t>DGX-2</a:t>
            </a:r>
            <a:r>
              <a:rPr lang="zh-CN" altLang="en-US" dirty="0"/>
              <a:t>中使用</a:t>
            </a:r>
            <a:r>
              <a:rPr lang="en-US" altLang="zh-CN" dirty="0"/>
              <a:t>6</a:t>
            </a:r>
            <a:r>
              <a:rPr lang="zh-CN" altLang="en-US" dirty="0"/>
              <a:t>块</a:t>
            </a:r>
            <a:r>
              <a:rPr lang="en-US" altLang="zh-CN" dirty="0"/>
              <a:t>NVSwitch</a:t>
            </a:r>
            <a:r>
              <a:rPr lang="zh-CN" altLang="en-US" dirty="0"/>
              <a:t>芯片构建一个</a:t>
            </a:r>
            <a:r>
              <a:rPr lang="en-US" altLang="zh-CN" dirty="0"/>
              <a:t>8 GPU</a:t>
            </a:r>
            <a:r>
              <a:rPr lang="zh-CN" altLang="en-US" dirty="0"/>
              <a:t>系统（如下图未覆盖散热模块的</a:t>
            </a:r>
            <a:r>
              <a:rPr lang="en-US" altLang="zh-CN" dirty="0"/>
              <a:t>3</a:t>
            </a:r>
            <a:r>
              <a:rPr lang="zh-CN" altLang="en-US" dirty="0"/>
              <a:t>块芯片，左下</a:t>
            </a:r>
            <a:r>
              <a:rPr lang="en-US" altLang="zh-CN" dirty="0"/>
              <a:t>2</a:t>
            </a:r>
            <a:r>
              <a:rPr lang="zh-CN" altLang="en-US" dirty="0"/>
              <a:t>块</a:t>
            </a:r>
            <a:r>
              <a:rPr lang="en-US" altLang="zh-CN" dirty="0"/>
              <a:t>GPU</a:t>
            </a:r>
            <a:r>
              <a:rPr lang="zh-CN" altLang="en-US" dirty="0"/>
              <a:t>，右上</a:t>
            </a:r>
            <a:r>
              <a:rPr lang="en-US" altLang="zh-CN" dirty="0"/>
              <a:t>1</a:t>
            </a:r>
            <a:r>
              <a:rPr lang="zh-CN" altLang="en-US" dirty="0"/>
              <a:t>块</a:t>
            </a:r>
            <a:r>
              <a:rPr lang="en-US" altLang="zh-CN" dirty="0"/>
              <a:t>NVSwitch</a:t>
            </a:r>
            <a:r>
              <a:rPr lang="zh-CN" altLang="en-US" dirty="0"/>
              <a:t>，其余</a:t>
            </a:r>
            <a:r>
              <a:rPr lang="en-US" altLang="zh-CN" dirty="0"/>
              <a:t>6</a:t>
            </a:r>
            <a:r>
              <a:rPr lang="zh-CN" altLang="en-US" dirty="0"/>
              <a:t>块</a:t>
            </a:r>
            <a:r>
              <a:rPr lang="en-US" altLang="zh-CN" dirty="0"/>
              <a:t>GPU5</a:t>
            </a:r>
            <a:r>
              <a:rPr lang="zh-CN" altLang="en-US" dirty="0"/>
              <a:t>块</a:t>
            </a:r>
            <a:r>
              <a:rPr lang="en-US" altLang="zh-CN" dirty="0"/>
              <a:t>NVSwitch</a:t>
            </a:r>
            <a:r>
              <a:rPr lang="zh-CN" altLang="en-US" dirty="0"/>
              <a:t>覆盖在散热模块之下）。</a:t>
            </a:r>
            <a:endParaRPr kumimoji="1"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31FEFD7-F787-ED4D-909B-43B9095DE1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5181" y="2286000"/>
            <a:ext cx="54864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74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标题 4">
            <a:extLst>
              <a:ext uri="{FF2B5EF4-FFF2-40B4-BE49-F238E27FC236}">
                <a16:creationId xmlns:a16="http://schemas.microsoft.com/office/drawing/2014/main" id="{7100B787-6CB1-2843-9A1E-C6960087D1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</p:spPr>
        <p:txBody>
          <a:bodyPr/>
          <a:lstStyle/>
          <a:p>
            <a:pPr algn="ctr"/>
            <a:r>
              <a:rPr lang="zh-CN" altLang="en-US" dirty="0"/>
              <a:t>大模型 </a:t>
            </a:r>
            <a:r>
              <a:rPr lang="en-US" altLang="zh-CN" dirty="0"/>
              <a:t>+</a:t>
            </a:r>
            <a:r>
              <a:rPr lang="zh-CN" altLang="en-US" dirty="0"/>
              <a:t> </a:t>
            </a:r>
            <a:r>
              <a:rPr lang="en-US" altLang="zh-CN" dirty="0"/>
              <a:t>AI</a:t>
            </a:r>
            <a:r>
              <a:rPr lang="zh-CN" altLang="en-US" dirty="0"/>
              <a:t>系统全栈架构</a:t>
            </a:r>
          </a:p>
        </p:txBody>
      </p:sp>
      <p:pic>
        <p:nvPicPr>
          <p:cNvPr id="60" name="图片 59">
            <a:extLst>
              <a:ext uri="{FF2B5EF4-FFF2-40B4-BE49-F238E27FC236}">
                <a16:creationId xmlns:a16="http://schemas.microsoft.com/office/drawing/2014/main" id="{46F81C9A-3BAC-6F41-B91A-0353752F173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11301" y="1371600"/>
            <a:ext cx="6388140" cy="5084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3658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9CE9B2C9-4F62-A74C-B7AF-FCF7F3E37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NVSwitch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55959C6-532C-804F-9B1B-F14B503382E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每条</a:t>
            </a:r>
            <a:r>
              <a:rPr lang="en-US" altLang="zh-CN" dirty="0"/>
              <a:t>NVLink</a:t>
            </a:r>
            <a:r>
              <a:rPr lang="zh-CN" altLang="en-US" dirty="0"/>
              <a:t>路径将每个</a:t>
            </a:r>
            <a:r>
              <a:rPr lang="en-US" altLang="zh-CN" dirty="0"/>
              <a:t>GPU</a:t>
            </a:r>
            <a:r>
              <a:rPr lang="zh-CN" altLang="en-US" dirty="0"/>
              <a:t>连接至每台</a:t>
            </a:r>
            <a:r>
              <a:rPr lang="en-US" altLang="zh-CN" dirty="0"/>
              <a:t>NVSwitch</a:t>
            </a:r>
            <a:r>
              <a:rPr lang="zh-CN" altLang="en-US" dirty="0"/>
              <a:t>，流量在所有</a:t>
            </a:r>
            <a:r>
              <a:rPr lang="en-US" altLang="zh-CN" dirty="0"/>
              <a:t>NVLink</a:t>
            </a:r>
            <a:r>
              <a:rPr lang="zh-CN" altLang="en-US" dirty="0"/>
              <a:t>和</a:t>
            </a:r>
            <a:r>
              <a:rPr lang="en-US" altLang="zh-CN" dirty="0"/>
              <a:t>NVSwitch</a:t>
            </a:r>
            <a:r>
              <a:rPr lang="zh-CN" altLang="en-US" dirty="0"/>
              <a:t>之间交叉。 </a:t>
            </a:r>
            <a:r>
              <a:rPr lang="en-US" altLang="zh-CN" dirty="0"/>
              <a:t>GPU</a:t>
            </a:r>
            <a:r>
              <a:rPr lang="zh-CN" altLang="en-US" dirty="0"/>
              <a:t>使用任意对之间的</a:t>
            </a:r>
            <a:r>
              <a:rPr lang="en-US" altLang="zh-CN" dirty="0"/>
              <a:t>300 GBps</a:t>
            </a:r>
            <a:r>
              <a:rPr lang="zh-CN" altLang="en-US" dirty="0"/>
              <a:t>双向带宽成对通信（如下图）。</a:t>
            </a:r>
          </a:p>
          <a:p>
            <a:br>
              <a:rPr lang="zh-CN" altLang="en-US" dirty="0"/>
            </a:b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3DF2FCA-66B2-844B-9078-0F085795D3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5181" y="2546350"/>
            <a:ext cx="5486400" cy="176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4508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9CE9B2C9-4F62-A74C-B7AF-FCF7F3E37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NVSwitch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55959C6-532C-804F-9B1B-F14B503382E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NVLink Plane Card</a:t>
            </a:r>
            <a:r>
              <a:rPr lang="zh-CN" altLang="en-US" dirty="0"/>
              <a:t>将两块基板上</a:t>
            </a:r>
            <a:r>
              <a:rPr lang="en-US" altLang="zh-CN" dirty="0"/>
              <a:t>NVSwitch</a:t>
            </a:r>
            <a:r>
              <a:rPr lang="zh-CN" altLang="en-US" dirty="0"/>
              <a:t>富余</a:t>
            </a:r>
            <a:r>
              <a:rPr lang="en-US" altLang="zh-CN" dirty="0"/>
              <a:t>NVLink</a:t>
            </a:r>
            <a:r>
              <a:rPr lang="zh-CN" altLang="en-US" dirty="0"/>
              <a:t>接口对等连接实现下图效果。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5B6A1BB-0A6B-A040-BC37-6E4D281213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5181" y="2362586"/>
            <a:ext cx="5486400" cy="393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8143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82B26B5-E802-5249-BE4D-D566B305C49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四、</a:t>
            </a:r>
            <a:r>
              <a:rPr lang="en-US" altLang="zh-CN" dirty="0"/>
              <a:t>N x GPU</a:t>
            </a:r>
          </a:p>
        </p:txBody>
      </p:sp>
    </p:spTree>
    <p:extLst>
      <p:ext uri="{BB962C8B-B14F-4D97-AF65-F5344CB8AC3E}">
        <p14:creationId xmlns:p14="http://schemas.microsoft.com/office/powerpoint/2010/main" val="16785277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B639C9F-464E-DF4C-99E5-45B63FAFE9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HDR InfiniBand Network</a:t>
            </a:r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9F837E0-FD94-CF4B-91FD-9B9CBE6F2B0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以</a:t>
            </a:r>
            <a:r>
              <a:rPr lang="en-US" altLang="zh-CN" dirty="0"/>
              <a:t>DGX A100</a:t>
            </a:r>
            <a:r>
              <a:rPr lang="zh-CN" altLang="en-US" dirty="0"/>
              <a:t>系统为例，在</a:t>
            </a:r>
            <a:r>
              <a:rPr lang="en-US" altLang="zh-CN" dirty="0"/>
              <a:t>8GPU</a:t>
            </a:r>
            <a:r>
              <a:rPr lang="zh-CN" altLang="en-US" dirty="0"/>
              <a:t>与</a:t>
            </a:r>
            <a:r>
              <a:rPr lang="en-US" altLang="zh-CN" dirty="0"/>
              <a:t>6NVSwitch</a:t>
            </a:r>
            <a:r>
              <a:rPr lang="zh-CN" altLang="en-US" dirty="0"/>
              <a:t>互联架构的基础上，额外通过</a:t>
            </a:r>
            <a:r>
              <a:rPr lang="en-US" altLang="zh-CN" dirty="0"/>
              <a:t>8</a:t>
            </a:r>
            <a:r>
              <a:rPr lang="zh-CN" altLang="en-US" dirty="0"/>
              <a:t>块</a:t>
            </a:r>
            <a:r>
              <a:rPr lang="en-US" altLang="zh-CN" dirty="0"/>
              <a:t>Mellanox ConnectX-6</a:t>
            </a:r>
            <a:r>
              <a:rPr lang="zh-CN" altLang="en-US" dirty="0"/>
              <a:t>网卡实现跨机箱的</a:t>
            </a:r>
            <a:r>
              <a:rPr lang="en-US" altLang="zh-CN" dirty="0"/>
              <a:t>GPU</a:t>
            </a:r>
            <a:r>
              <a:rPr lang="zh-CN" altLang="en-US" dirty="0"/>
              <a:t>互联（如下图）。网卡与</a:t>
            </a:r>
            <a:r>
              <a:rPr lang="en-US" altLang="zh-CN" dirty="0"/>
              <a:t>GPU</a:t>
            </a:r>
            <a:r>
              <a:rPr lang="zh-CN" altLang="en-US" dirty="0"/>
              <a:t>以</a:t>
            </a:r>
            <a:r>
              <a:rPr lang="en-US" altLang="zh-CN" dirty="0"/>
              <a:t>1</a:t>
            </a:r>
            <a:r>
              <a:rPr lang="zh-CN" altLang="en-US" dirty="0"/>
              <a:t>：</a:t>
            </a:r>
            <a:r>
              <a:rPr lang="en-US" altLang="zh-CN" dirty="0"/>
              <a:t>1</a:t>
            </a:r>
            <a:r>
              <a:rPr lang="zh-CN" altLang="en-US" dirty="0"/>
              <a:t>的形式，通过</a:t>
            </a:r>
            <a:r>
              <a:rPr lang="en-US" altLang="zh-CN" dirty="0"/>
              <a:t>PCIe 4 Switch</a:t>
            </a:r>
            <a:r>
              <a:rPr lang="zh-CN" altLang="en-US" dirty="0"/>
              <a:t>互联，</a:t>
            </a:r>
            <a:r>
              <a:rPr lang="en-US" altLang="zh-CN" dirty="0"/>
              <a:t>8</a:t>
            </a:r>
            <a:r>
              <a:rPr lang="zh-CN" altLang="en-US" dirty="0"/>
              <a:t>块网卡总计提供</a:t>
            </a:r>
            <a:r>
              <a:rPr lang="en-US" altLang="zh-CN" dirty="0"/>
              <a:t>200GBps</a:t>
            </a:r>
            <a:r>
              <a:rPr lang="zh-CN" altLang="en-US" dirty="0"/>
              <a:t>的互联带宽。</a:t>
            </a:r>
            <a:r>
              <a:rPr lang="en-US" altLang="zh-CN" dirty="0"/>
              <a:t>H100</a:t>
            </a:r>
            <a:r>
              <a:rPr lang="zh-CN" altLang="en-US" dirty="0"/>
              <a:t>系统则升级使用</a:t>
            </a:r>
            <a:r>
              <a:rPr lang="en-US" altLang="zh-CN" dirty="0"/>
              <a:t>PCIe 5 </a:t>
            </a:r>
            <a:r>
              <a:rPr lang="zh-CN" altLang="en-US" dirty="0"/>
              <a:t>连接的</a:t>
            </a:r>
            <a:r>
              <a:rPr lang="en-US" altLang="zh-CN" dirty="0"/>
              <a:t>8</a:t>
            </a:r>
            <a:r>
              <a:rPr lang="zh-CN" altLang="en-US" dirty="0"/>
              <a:t>块</a:t>
            </a:r>
            <a:r>
              <a:rPr lang="en-US" altLang="zh-CN" dirty="0"/>
              <a:t>CX-7</a:t>
            </a:r>
            <a:r>
              <a:rPr lang="zh-CN" altLang="en-US" dirty="0"/>
              <a:t>实现</a:t>
            </a:r>
            <a:r>
              <a:rPr lang="en-US" altLang="zh-CN" dirty="0"/>
              <a:t>400GBps</a:t>
            </a:r>
            <a:r>
              <a:rPr lang="zh-CN" altLang="en-US" dirty="0"/>
              <a:t>的带宽。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778CDE9-5C25-7A42-B746-F93F81DD60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1859" y="0"/>
            <a:ext cx="48330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4586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8D615C37-050C-8045-AAEE-1F4B63B02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GPUDirect</a:t>
            </a:r>
            <a:r>
              <a:rPr lang="en-US" altLang="zh-CN" dirty="0"/>
              <a:t> RDMA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90DD93B8-8E90-524A-845B-6245483BB17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GPUDirect RDMA </a:t>
            </a:r>
            <a:r>
              <a:rPr lang="zh-CN" altLang="en-US" dirty="0"/>
              <a:t>结合了 </a:t>
            </a:r>
            <a:r>
              <a:rPr lang="en-US" altLang="zh-CN" dirty="0"/>
              <a:t>GPU </a:t>
            </a:r>
            <a:r>
              <a:rPr lang="zh-CN" altLang="en-US" dirty="0"/>
              <a:t>加速计算和 </a:t>
            </a:r>
            <a:r>
              <a:rPr lang="en-US" altLang="zh-CN" dirty="0"/>
              <a:t>RDMA</a:t>
            </a:r>
            <a:r>
              <a:rPr lang="zh-CN" altLang="en-US" dirty="0"/>
              <a:t>（</a:t>
            </a:r>
            <a:r>
              <a:rPr lang="en-US" altLang="zh-CN" dirty="0"/>
              <a:t>Remote Direct Memory Access</a:t>
            </a:r>
            <a:r>
              <a:rPr lang="zh-CN" altLang="en-US" dirty="0"/>
              <a:t>）技术，实现了在 </a:t>
            </a:r>
            <a:r>
              <a:rPr lang="en-US" altLang="zh-CN" dirty="0"/>
              <a:t>GPU </a:t>
            </a:r>
            <a:r>
              <a:rPr lang="zh-CN" altLang="en-US" dirty="0"/>
              <a:t>和 </a:t>
            </a:r>
            <a:r>
              <a:rPr lang="en-US" altLang="zh-CN" dirty="0"/>
              <a:t>RDMA </a:t>
            </a:r>
            <a:r>
              <a:rPr lang="zh-CN" altLang="en-US" dirty="0"/>
              <a:t>网络设备之间直接进行数据传输和通信的能力。它允许 </a:t>
            </a:r>
            <a:r>
              <a:rPr lang="en-US" altLang="zh-CN" dirty="0"/>
              <a:t>GPU </a:t>
            </a:r>
            <a:r>
              <a:rPr lang="zh-CN" altLang="en-US" dirty="0"/>
              <a:t>直接访问 </a:t>
            </a:r>
            <a:r>
              <a:rPr lang="en-US" altLang="zh-CN" dirty="0"/>
              <a:t>RDMA </a:t>
            </a:r>
            <a:r>
              <a:rPr lang="zh-CN" altLang="en-US" dirty="0"/>
              <a:t>网络设备中的数据，无需通过主机内存或 </a:t>
            </a:r>
            <a:r>
              <a:rPr lang="en-US" altLang="zh-CN" dirty="0"/>
              <a:t>CPU </a:t>
            </a:r>
            <a:r>
              <a:rPr lang="zh-CN" altLang="en-US" dirty="0"/>
              <a:t>的中介。</a:t>
            </a:r>
          </a:p>
          <a:p>
            <a:r>
              <a:rPr lang="en-US" altLang="zh-CN" dirty="0"/>
              <a:t>GPUDirect RDMA </a:t>
            </a:r>
            <a:r>
              <a:rPr lang="zh-CN" altLang="en-US" dirty="0"/>
              <a:t>通过绕过主机内存和 </a:t>
            </a:r>
            <a:r>
              <a:rPr lang="en-US" altLang="zh-CN" dirty="0"/>
              <a:t>CPU</a:t>
            </a:r>
            <a:r>
              <a:rPr lang="zh-CN" altLang="en-US" dirty="0"/>
              <a:t>，直接在 </a:t>
            </a:r>
            <a:r>
              <a:rPr lang="en-US" altLang="zh-CN" dirty="0"/>
              <a:t>GPU </a:t>
            </a:r>
            <a:r>
              <a:rPr lang="zh-CN" altLang="en-US" dirty="0"/>
              <a:t>和 </a:t>
            </a:r>
            <a:r>
              <a:rPr lang="en-US" altLang="zh-CN" dirty="0"/>
              <a:t>RDMA </a:t>
            </a:r>
            <a:r>
              <a:rPr lang="zh-CN" altLang="en-US" dirty="0"/>
              <a:t>网络设备之间进行数据传输，显著降低传输延迟，加快数据交换速度，并可以减轻 </a:t>
            </a:r>
            <a:r>
              <a:rPr lang="en-US" altLang="zh-CN" dirty="0"/>
              <a:t>CPU </a:t>
            </a:r>
            <a:r>
              <a:rPr lang="zh-CN" altLang="en-US" dirty="0"/>
              <a:t>负载，释放 </a:t>
            </a:r>
            <a:r>
              <a:rPr lang="en-US" altLang="zh-CN" dirty="0"/>
              <a:t>CPU </a:t>
            </a:r>
            <a:r>
              <a:rPr lang="zh-CN" altLang="en-US" dirty="0"/>
              <a:t>的计算能力。另外，</a:t>
            </a:r>
            <a:r>
              <a:rPr lang="en-US" altLang="zh-CN" dirty="0"/>
              <a:t>GPUDirect RDMA </a:t>
            </a:r>
            <a:r>
              <a:rPr lang="zh-CN" altLang="en-US" dirty="0"/>
              <a:t>技术允许 </a:t>
            </a:r>
            <a:r>
              <a:rPr lang="en-US" altLang="zh-CN" dirty="0"/>
              <a:t>GPU </a:t>
            </a:r>
            <a:r>
              <a:rPr lang="zh-CN" altLang="en-US" dirty="0"/>
              <a:t>直接访问 </a:t>
            </a:r>
            <a:r>
              <a:rPr lang="en-US" altLang="zh-CN" dirty="0"/>
              <a:t>RDMA </a:t>
            </a:r>
            <a:r>
              <a:rPr lang="zh-CN" altLang="en-US" dirty="0"/>
              <a:t>网络设备中的数据，避免了数据在主机内存中的复制，提高了数据传输的</a:t>
            </a:r>
            <a:r>
              <a:rPr lang="zh-CN" altLang="en-US"/>
              <a:t>带宽利用率。</a:t>
            </a:r>
            <a:br>
              <a:rPr lang="zh-CN" altLang="en-US" dirty="0"/>
            </a:b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BF16EED-0C4C-564F-9149-A0AC3D6AFB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9381" y="2706846"/>
            <a:ext cx="6858000" cy="386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2910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6945F65F-392F-7B4A-A4B2-0C86234C30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E3B848DD-5EBA-E44D-A027-636ADEB9DE0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IB</a:t>
            </a:r>
            <a:r>
              <a:rPr lang="zh-CN" altLang="en-US" dirty="0"/>
              <a:t>网络提供的带宽相较于</a:t>
            </a:r>
            <a:r>
              <a:rPr lang="en-US" altLang="zh-CN" dirty="0"/>
              <a:t>NVLink</a:t>
            </a:r>
            <a:r>
              <a:rPr lang="zh-CN" altLang="en-US" dirty="0"/>
              <a:t>和</a:t>
            </a:r>
            <a:r>
              <a:rPr lang="en-US" altLang="zh-CN" dirty="0"/>
              <a:t>NVSwitch</a:t>
            </a:r>
            <a:r>
              <a:rPr lang="zh-CN" altLang="en-US" dirty="0"/>
              <a:t>支持的带宽还有明显的差距。为了解决</a:t>
            </a:r>
            <a:r>
              <a:rPr lang="en-US" altLang="zh-CN" dirty="0"/>
              <a:t>AI</a:t>
            </a:r>
            <a:r>
              <a:rPr lang="zh-CN" altLang="en-US" dirty="0"/>
              <a:t>大模型对服务器集群中每个 </a:t>
            </a:r>
            <a:r>
              <a:rPr lang="en-US" altLang="zh-CN" dirty="0"/>
              <a:t>GPU </a:t>
            </a:r>
            <a:r>
              <a:rPr lang="zh-CN" altLang="en-US" dirty="0"/>
              <a:t>之间的高速、无缝通信的需求，</a:t>
            </a:r>
            <a:r>
              <a:rPr lang="en-US" altLang="zh-CN" dirty="0"/>
              <a:t>NVLink Network</a:t>
            </a:r>
            <a:r>
              <a:rPr lang="zh-CN" altLang="en-US" dirty="0"/>
              <a:t>技术被提出。 </a:t>
            </a:r>
            <a:r>
              <a:rPr lang="en-US" altLang="zh-CN" dirty="0"/>
              <a:t>HGX H100 8- GPU </a:t>
            </a:r>
            <a:r>
              <a:rPr lang="zh-CN" altLang="en-US" dirty="0"/>
              <a:t>能够通过新的 </a:t>
            </a:r>
            <a:r>
              <a:rPr lang="en-US" altLang="zh-CN" dirty="0"/>
              <a:t>NVLink Network</a:t>
            </a:r>
            <a:r>
              <a:rPr lang="zh-CN" altLang="en-US" dirty="0"/>
              <a:t>扩展并支持更大的 </a:t>
            </a:r>
            <a:r>
              <a:rPr lang="en-US" altLang="zh-CN" dirty="0"/>
              <a:t>NVLink </a:t>
            </a:r>
            <a:r>
              <a:rPr lang="zh-CN" altLang="en-US" dirty="0"/>
              <a:t>域。</a:t>
            </a:r>
            <a:br>
              <a:rPr lang="zh-CN" altLang="en-US" dirty="0"/>
            </a:b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596866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05D5F613-9866-B147-BAA5-4063929CB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2D281A3E-4716-C04D-AECF-AAE48FB0700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以</a:t>
            </a:r>
            <a:r>
              <a:rPr lang="en-US" altLang="zh-CN" dirty="0"/>
              <a:t>H100 8-GPU </a:t>
            </a:r>
            <a:r>
              <a:rPr lang="zh-CN" altLang="en-US" dirty="0"/>
              <a:t>构建</a:t>
            </a:r>
            <a:r>
              <a:rPr lang="en-US" altLang="zh-CN" dirty="0"/>
              <a:t>NVLink Network</a:t>
            </a:r>
            <a:r>
              <a:rPr lang="zh-CN" altLang="en-US" dirty="0"/>
              <a:t>方案为例，</a:t>
            </a:r>
            <a:r>
              <a:rPr lang="en-US" altLang="zh-CN" dirty="0"/>
              <a:t>4</a:t>
            </a:r>
            <a:r>
              <a:rPr lang="zh-CN" altLang="en-US" dirty="0"/>
              <a:t>块</a:t>
            </a:r>
            <a:r>
              <a:rPr lang="en-US" altLang="zh-CN" dirty="0"/>
              <a:t>NVSwitch</a:t>
            </a:r>
            <a:r>
              <a:rPr lang="zh-CN" altLang="en-US" dirty="0"/>
              <a:t>与</a:t>
            </a:r>
            <a:r>
              <a:rPr lang="en-US" altLang="zh-CN" dirty="0"/>
              <a:t>8</a:t>
            </a:r>
            <a:r>
              <a:rPr lang="zh-CN" altLang="en-US" dirty="0"/>
              <a:t>块</a:t>
            </a:r>
            <a:r>
              <a:rPr lang="en-US" altLang="zh-CN" dirty="0"/>
              <a:t>H100</a:t>
            </a:r>
            <a:r>
              <a:rPr lang="zh-CN" altLang="en-US" dirty="0"/>
              <a:t>互联，每块</a:t>
            </a:r>
            <a:r>
              <a:rPr lang="en-US" altLang="zh-CN" dirty="0"/>
              <a:t>NVSwitch</a:t>
            </a:r>
            <a:r>
              <a:rPr lang="zh-CN" altLang="en-US" dirty="0"/>
              <a:t>富余的</a:t>
            </a:r>
            <a:r>
              <a:rPr lang="en-US" altLang="zh-CN" dirty="0"/>
              <a:t>NVLink</a:t>
            </a:r>
            <a:r>
              <a:rPr lang="zh-CN" altLang="en-US" dirty="0"/>
              <a:t>接口以</a:t>
            </a:r>
            <a:r>
              <a:rPr lang="en-US" altLang="zh-CN" dirty="0"/>
              <a:t>4</a:t>
            </a:r>
            <a:r>
              <a:rPr lang="zh-CN" altLang="en-US" dirty="0"/>
              <a:t>个一组接入</a:t>
            </a:r>
            <a:r>
              <a:rPr lang="en-US" altLang="zh-CN" dirty="0"/>
              <a:t>OSFP</a:t>
            </a:r>
            <a:r>
              <a:rPr lang="zh-CN" altLang="en-US" dirty="0"/>
              <a:t>接口。</a:t>
            </a:r>
            <a:r>
              <a:rPr lang="en-US" altLang="zh-CN" dirty="0"/>
              <a:t>4</a:t>
            </a:r>
            <a:r>
              <a:rPr lang="zh-CN" altLang="en-US" dirty="0"/>
              <a:t>块</a:t>
            </a:r>
            <a:r>
              <a:rPr lang="en-US" altLang="zh-CN" dirty="0"/>
              <a:t>NVSwitch</a:t>
            </a:r>
            <a:r>
              <a:rPr lang="zh-CN" altLang="en-US" dirty="0"/>
              <a:t>分别提供</a:t>
            </a:r>
            <a:r>
              <a:rPr lang="en-US" altLang="zh-CN" dirty="0"/>
              <a:t>5</a:t>
            </a:r>
            <a:r>
              <a:rPr lang="zh-CN" altLang="en-US" dirty="0"/>
              <a:t>，</a:t>
            </a:r>
            <a:r>
              <a:rPr lang="en-US" altLang="zh-CN" dirty="0"/>
              <a:t>4</a:t>
            </a:r>
            <a:r>
              <a:rPr lang="zh-CN" altLang="en-US" dirty="0"/>
              <a:t>，</a:t>
            </a:r>
            <a:r>
              <a:rPr lang="en-US" altLang="zh-CN" dirty="0"/>
              <a:t>4</a:t>
            </a:r>
            <a:r>
              <a:rPr lang="zh-CN" altLang="en-US" dirty="0"/>
              <a:t>，</a:t>
            </a:r>
            <a:r>
              <a:rPr lang="en-US" altLang="zh-CN" dirty="0"/>
              <a:t>5</a:t>
            </a:r>
            <a:r>
              <a:rPr lang="zh-CN" altLang="en-US" dirty="0"/>
              <a:t>个</a:t>
            </a:r>
            <a:r>
              <a:rPr lang="en-US" altLang="zh-CN" dirty="0"/>
              <a:t>OSFP</a:t>
            </a:r>
            <a:r>
              <a:rPr lang="zh-CN" altLang="en-US" dirty="0"/>
              <a:t>接口用于与</a:t>
            </a:r>
            <a:r>
              <a:rPr lang="en-US" altLang="zh-CN" dirty="0"/>
              <a:t>NVLink Network</a:t>
            </a:r>
            <a:r>
              <a:rPr lang="zh-CN" altLang="en-US" dirty="0"/>
              <a:t>互联。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87D5EEF-FAC8-0C47-A937-35CAEC3C14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5181" y="1287780"/>
            <a:ext cx="5486400" cy="506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8941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8BD14AF9-AFBD-7B4F-B6E5-0AAE5CA83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F2037616-41BB-BF48-8141-A79E07A26B0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使用 </a:t>
            </a:r>
            <a:r>
              <a:rPr lang="en-US" altLang="zh-CN" dirty="0"/>
              <a:t>HGX H100 8- GPU </a:t>
            </a:r>
            <a:r>
              <a:rPr lang="zh-CN" altLang="en-US" dirty="0"/>
              <a:t>和 </a:t>
            </a:r>
            <a:r>
              <a:rPr lang="en-US" altLang="zh-CN" dirty="0"/>
              <a:t>NVLink Network</a:t>
            </a:r>
            <a:r>
              <a:rPr lang="zh-CN" altLang="en-US" dirty="0"/>
              <a:t>支持构建的系统节点可以通过</a:t>
            </a:r>
            <a:r>
              <a:rPr lang="en-US" altLang="zh-CN" dirty="0"/>
              <a:t>OSFP</a:t>
            </a:r>
            <a:r>
              <a:rPr lang="zh-CN" altLang="en-US" dirty="0"/>
              <a:t>接口、 </a:t>
            </a:r>
            <a:r>
              <a:rPr lang="en-US" altLang="zh-CN" dirty="0" err="1"/>
              <a:t>LinkX</a:t>
            </a:r>
            <a:r>
              <a:rPr lang="en-US" altLang="zh-CN" dirty="0"/>
              <a:t> </a:t>
            </a:r>
            <a:r>
              <a:rPr lang="zh-CN" altLang="en-US" dirty="0"/>
              <a:t>电缆和</a:t>
            </a:r>
            <a:r>
              <a:rPr lang="en-US" altLang="zh-CN" dirty="0"/>
              <a:t>NVLink</a:t>
            </a:r>
            <a:r>
              <a:rPr lang="zh-CN" altLang="en-US" dirty="0"/>
              <a:t>交换机连接到其他</a:t>
            </a:r>
            <a:r>
              <a:rPr lang="en-US" altLang="zh-CN" dirty="0"/>
              <a:t>HGX H100 8- GPU </a:t>
            </a:r>
            <a:r>
              <a:rPr lang="zh-CN" altLang="en-US" dirty="0"/>
              <a:t>服务器。此方式最多支持 </a:t>
            </a:r>
            <a:r>
              <a:rPr lang="en-US" altLang="zh-CN" dirty="0"/>
              <a:t>256 </a:t>
            </a:r>
            <a:r>
              <a:rPr lang="zh-CN" altLang="en-US" dirty="0"/>
              <a:t>个 </a:t>
            </a:r>
            <a:r>
              <a:rPr lang="en-US" altLang="zh-CN" dirty="0"/>
              <a:t>GPU NVLink </a:t>
            </a:r>
            <a:r>
              <a:rPr lang="zh-CN" altLang="en-US" dirty="0"/>
              <a:t>域，即</a:t>
            </a:r>
            <a:r>
              <a:rPr lang="en-US" altLang="zh-CN" dirty="0"/>
              <a:t>32</a:t>
            </a:r>
            <a:r>
              <a:rPr lang="zh-CN" altLang="en-US" dirty="0"/>
              <a:t>台</a:t>
            </a:r>
            <a:r>
              <a:rPr lang="en-US" altLang="zh-CN" dirty="0"/>
              <a:t>HGX H100 8- GPU</a:t>
            </a:r>
            <a:r>
              <a:rPr lang="zh-CN" altLang="en-US" dirty="0"/>
              <a:t>服务器</a:t>
            </a:r>
            <a:r>
              <a:rPr lang="en-US" altLang="zh-CN" dirty="0"/>
              <a:t>256</a:t>
            </a:r>
            <a:r>
              <a:rPr lang="zh-CN" altLang="en-US" dirty="0"/>
              <a:t>块</a:t>
            </a:r>
            <a:r>
              <a:rPr lang="en-US" altLang="zh-CN" dirty="0"/>
              <a:t>H100 GPU</a:t>
            </a:r>
            <a:r>
              <a:rPr lang="zh-CN" altLang="en-US" dirty="0"/>
              <a:t>可通过此方式构成一个超大规模</a:t>
            </a:r>
            <a:r>
              <a:rPr lang="en-US" altLang="zh-CN" dirty="0"/>
              <a:t>GPU</a:t>
            </a:r>
            <a:r>
              <a:rPr lang="zh-CN" altLang="en-US" dirty="0"/>
              <a:t>集群。</a:t>
            </a:r>
            <a:br>
              <a:rPr lang="zh-CN" altLang="en-US" dirty="0"/>
            </a:br>
            <a:r>
              <a:rPr lang="en-US" altLang="zh-CN" dirty="0"/>
              <a:t>NVLink</a:t>
            </a:r>
            <a:r>
              <a:rPr lang="zh-CN" altLang="en-US" dirty="0"/>
              <a:t>交换机（如下图）使用两颗</a:t>
            </a:r>
            <a:r>
              <a:rPr lang="en-US" altLang="zh-CN" dirty="0"/>
              <a:t>NVSwitch</a:t>
            </a:r>
            <a:r>
              <a:rPr lang="zh-CN" altLang="en-US" dirty="0"/>
              <a:t>芯片，提供</a:t>
            </a:r>
            <a:r>
              <a:rPr lang="en-US" altLang="zh-CN" dirty="0"/>
              <a:t>128</a:t>
            </a:r>
            <a:r>
              <a:rPr lang="zh-CN" altLang="en-US" dirty="0"/>
              <a:t>条</a:t>
            </a:r>
            <a:r>
              <a:rPr lang="en-US" altLang="zh-CN" dirty="0"/>
              <a:t>NVLink 4</a:t>
            </a:r>
            <a:r>
              <a:rPr lang="zh-CN" altLang="en-US" dirty="0"/>
              <a:t>代链路及</a:t>
            </a:r>
            <a:r>
              <a:rPr lang="en-US" altLang="zh-CN" dirty="0"/>
              <a:t>32</a:t>
            </a:r>
            <a:r>
              <a:rPr lang="zh-CN" altLang="en-US" dirty="0"/>
              <a:t>个</a:t>
            </a:r>
            <a:r>
              <a:rPr lang="en-US" altLang="zh-CN" dirty="0"/>
              <a:t>OSFP</a:t>
            </a:r>
            <a:r>
              <a:rPr lang="zh-CN" altLang="en-US" dirty="0"/>
              <a:t>接口，实现了</a:t>
            </a:r>
            <a:r>
              <a:rPr lang="en-US" altLang="zh-CN" dirty="0"/>
              <a:t>6.4TBps</a:t>
            </a:r>
            <a:r>
              <a:rPr lang="zh-CN" altLang="en-US" dirty="0"/>
              <a:t>的双向带宽。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E729557-EFF7-464C-968D-4204EB0505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5181" y="1333886"/>
            <a:ext cx="5486400" cy="496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765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97FD1A56-40AE-DA4D-9EF1-321E7C170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47E932BE-7B80-DD45-96D8-DE17D6B4309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18</a:t>
            </a:r>
            <a:r>
              <a:rPr lang="zh-CN" altLang="en-US" dirty="0"/>
              <a:t>台</a:t>
            </a:r>
            <a:r>
              <a:rPr lang="en-US" altLang="zh-CN" dirty="0"/>
              <a:t>NVLink</a:t>
            </a:r>
            <a:r>
              <a:rPr lang="zh-CN" altLang="en-US" dirty="0"/>
              <a:t>交换机与</a:t>
            </a:r>
            <a:r>
              <a:rPr lang="en-US" altLang="zh-CN" dirty="0"/>
              <a:t>32</a:t>
            </a:r>
            <a:r>
              <a:rPr lang="zh-CN" altLang="en-US" dirty="0"/>
              <a:t>台</a:t>
            </a:r>
            <a:r>
              <a:rPr lang="en-US" altLang="zh-CN" dirty="0"/>
              <a:t>H100 8-GPU</a:t>
            </a:r>
            <a:r>
              <a:rPr lang="zh-CN" altLang="en-US" dirty="0"/>
              <a:t>服务器构成一个</a:t>
            </a:r>
            <a:r>
              <a:rPr lang="en-US" altLang="zh-CN" dirty="0"/>
              <a:t>DGX H100 </a:t>
            </a:r>
            <a:r>
              <a:rPr lang="en-US" altLang="zh-CN" dirty="0" err="1"/>
              <a:t>SuperPOD</a:t>
            </a:r>
            <a:r>
              <a:rPr lang="zh-CN" altLang="en-US" dirty="0"/>
              <a:t>，可以实现</a:t>
            </a:r>
            <a:r>
              <a:rPr lang="en-US" altLang="zh-CN" dirty="0"/>
              <a:t>57.6TB/s </a:t>
            </a:r>
            <a:r>
              <a:rPr lang="zh-CN" altLang="en-US" dirty="0"/>
              <a:t>的</a:t>
            </a:r>
            <a:r>
              <a:rPr lang="en-US" altLang="zh-CN" dirty="0"/>
              <a:t>NVLink</a:t>
            </a:r>
            <a:r>
              <a:rPr lang="zh-CN" altLang="en-US" dirty="0"/>
              <a:t>网络双向带宽以及</a:t>
            </a:r>
            <a:r>
              <a:rPr lang="en-US" altLang="zh-CN" dirty="0"/>
              <a:t>1 </a:t>
            </a:r>
            <a:r>
              <a:rPr lang="en-US" altLang="zh-CN" dirty="0" err="1"/>
              <a:t>ExaFLOP</a:t>
            </a:r>
            <a:r>
              <a:rPr lang="en-US" altLang="zh-CN" dirty="0"/>
              <a:t> of AI </a:t>
            </a:r>
            <a:r>
              <a:rPr lang="zh-CN" altLang="en-US" dirty="0"/>
              <a:t>算力（如下图）。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263FD88-7041-D04F-B415-6D515CAE43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5181" y="2688239"/>
            <a:ext cx="5486400" cy="328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8709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BC75445-1224-0040-A523-73FEA652FF8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小结</a:t>
            </a:r>
            <a:r>
              <a:rPr lang="en-US" altLang="zh-CN" dirty="0"/>
              <a:t>&amp;</a:t>
            </a:r>
            <a:r>
              <a:rPr lang="zh-CN" altLang="en-US" dirty="0"/>
              <a:t>思考</a:t>
            </a:r>
          </a:p>
        </p:txBody>
      </p:sp>
    </p:spTree>
    <p:extLst>
      <p:ext uri="{BB962C8B-B14F-4D97-AF65-F5344CB8AC3E}">
        <p14:creationId xmlns:p14="http://schemas.microsoft.com/office/powerpoint/2010/main" val="8937080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BBB0B19F-499C-754B-870A-9A87A9BB1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dirty="0"/>
              <a:t>大模型业务全流程</a:t>
            </a:r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080CBD20-78B8-E04A-BE23-A551F675DED9}"/>
              </a:ext>
            </a:extLst>
          </p:cNvPr>
          <p:cNvSpPr/>
          <p:nvPr/>
        </p:nvSpPr>
        <p:spPr>
          <a:xfrm>
            <a:off x="421556" y="1706067"/>
            <a:ext cx="1922038" cy="34684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b="1" dirty="0">
                <a:latin typeface="+mn-ea"/>
              </a:rPr>
              <a:t>算力准备</a:t>
            </a:r>
          </a:p>
        </p:txBody>
      </p:sp>
      <p:sp>
        <p:nvSpPr>
          <p:cNvPr id="9" name="圆角矩形 8">
            <a:extLst>
              <a:ext uri="{FF2B5EF4-FFF2-40B4-BE49-F238E27FC236}">
                <a16:creationId xmlns:a16="http://schemas.microsoft.com/office/drawing/2014/main" id="{C9CADC98-7C29-C94C-8678-939463496B64}"/>
              </a:ext>
            </a:extLst>
          </p:cNvPr>
          <p:cNvSpPr/>
          <p:nvPr/>
        </p:nvSpPr>
        <p:spPr>
          <a:xfrm>
            <a:off x="2746492" y="1706067"/>
            <a:ext cx="2385849" cy="34684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b="1" dirty="0">
                <a:latin typeface="+mn-ea"/>
              </a:rPr>
              <a:t>数据 </a:t>
            </a:r>
            <a:r>
              <a:rPr kumimoji="1" lang="en-US" altLang="zh-CN" sz="1400" b="1" dirty="0">
                <a:latin typeface="+mn-ea"/>
              </a:rPr>
              <a:t>&amp;</a:t>
            </a:r>
            <a:r>
              <a:rPr kumimoji="1" lang="zh-CN" altLang="en-US" sz="1400" b="1" dirty="0">
                <a:latin typeface="+mn-ea"/>
              </a:rPr>
              <a:t> 模型算法</a:t>
            </a:r>
          </a:p>
        </p:txBody>
      </p:sp>
      <p:sp>
        <p:nvSpPr>
          <p:cNvPr id="11" name="圆角矩形 10">
            <a:extLst>
              <a:ext uri="{FF2B5EF4-FFF2-40B4-BE49-F238E27FC236}">
                <a16:creationId xmlns:a16="http://schemas.microsoft.com/office/drawing/2014/main" id="{BECA879D-29BA-A54D-AF2B-5E10567C55C2}"/>
              </a:ext>
            </a:extLst>
          </p:cNvPr>
          <p:cNvSpPr/>
          <p:nvPr/>
        </p:nvSpPr>
        <p:spPr>
          <a:xfrm>
            <a:off x="5535239" y="1706067"/>
            <a:ext cx="3380538" cy="34684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b="1" dirty="0">
                <a:latin typeface="+mn-ea"/>
              </a:rPr>
              <a:t>模型训练 </a:t>
            </a:r>
            <a:r>
              <a:rPr kumimoji="1" lang="en-US" altLang="zh-CN" sz="1400" b="1" dirty="0">
                <a:latin typeface="+mn-ea"/>
              </a:rPr>
              <a:t>&amp;</a:t>
            </a:r>
            <a:r>
              <a:rPr kumimoji="1" lang="zh-CN" altLang="en-US" sz="1400" b="1" dirty="0">
                <a:latin typeface="+mn-ea"/>
              </a:rPr>
              <a:t> 微调</a:t>
            </a:r>
          </a:p>
        </p:txBody>
      </p:sp>
      <p:sp>
        <p:nvSpPr>
          <p:cNvPr id="12" name="圆角矩形 11">
            <a:extLst>
              <a:ext uri="{FF2B5EF4-FFF2-40B4-BE49-F238E27FC236}">
                <a16:creationId xmlns:a16="http://schemas.microsoft.com/office/drawing/2014/main" id="{3B02FAC4-2517-5547-AC49-C3FC699FFDF8}"/>
              </a:ext>
            </a:extLst>
          </p:cNvPr>
          <p:cNvSpPr/>
          <p:nvPr/>
        </p:nvSpPr>
        <p:spPr>
          <a:xfrm>
            <a:off x="9318672" y="1706067"/>
            <a:ext cx="2385850" cy="34684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b="1" dirty="0">
                <a:latin typeface="+mn-ea"/>
              </a:rPr>
              <a:t>模型验证 </a:t>
            </a:r>
            <a:r>
              <a:rPr kumimoji="1" lang="en-US" altLang="zh-CN" sz="1400" b="1" dirty="0">
                <a:latin typeface="+mn-ea"/>
              </a:rPr>
              <a:t>&amp;</a:t>
            </a:r>
            <a:r>
              <a:rPr kumimoji="1" lang="zh-CN" altLang="en-US" sz="1400" b="1" dirty="0">
                <a:latin typeface="+mn-ea"/>
              </a:rPr>
              <a:t> 推理部署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DCD72351-B007-3F4C-9777-E51502F7A45A}"/>
              </a:ext>
            </a:extLst>
          </p:cNvPr>
          <p:cNvSpPr/>
          <p:nvPr/>
        </p:nvSpPr>
        <p:spPr>
          <a:xfrm>
            <a:off x="2760020" y="2203163"/>
            <a:ext cx="2385849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bg1"/>
                </a:solidFill>
                <a:latin typeface="+mn-ea"/>
              </a:rPr>
              <a:t>2.</a:t>
            </a:r>
            <a:r>
              <a:rPr kumimoji="1" lang="zh-CN" altLang="en-US" sz="1400" b="1" dirty="0">
                <a:solidFill>
                  <a:schemeClr val="bg1"/>
                </a:solidFill>
                <a:latin typeface="+mn-ea"/>
              </a:rPr>
              <a:t> 数据处理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6855BC35-A04E-194C-AD47-C2C9B741E56F}"/>
              </a:ext>
            </a:extLst>
          </p:cNvPr>
          <p:cNvSpPr/>
          <p:nvPr/>
        </p:nvSpPr>
        <p:spPr>
          <a:xfrm>
            <a:off x="2760018" y="3269196"/>
            <a:ext cx="2385849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bg1"/>
                </a:solidFill>
                <a:latin typeface="+mn-ea"/>
              </a:rPr>
              <a:t>3.</a:t>
            </a:r>
            <a:r>
              <a:rPr kumimoji="1" lang="zh-CN" altLang="en-US" sz="1400" b="1" dirty="0">
                <a:solidFill>
                  <a:schemeClr val="bg1"/>
                </a:solidFill>
                <a:latin typeface="+mn-ea"/>
              </a:rPr>
              <a:t> 模型算法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D8A7A42C-550A-E441-AC50-052A1576F61C}"/>
              </a:ext>
            </a:extLst>
          </p:cNvPr>
          <p:cNvSpPr/>
          <p:nvPr/>
        </p:nvSpPr>
        <p:spPr>
          <a:xfrm>
            <a:off x="427873" y="2203163"/>
            <a:ext cx="1922038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bg1"/>
                </a:solidFill>
                <a:latin typeface="+mn-ea"/>
              </a:rPr>
              <a:t>1.</a:t>
            </a:r>
            <a:r>
              <a:rPr kumimoji="1" lang="zh-CN" altLang="en-US" sz="1400" b="1" dirty="0">
                <a:solidFill>
                  <a:schemeClr val="bg1"/>
                </a:solidFill>
                <a:latin typeface="+mn-ea"/>
              </a:rPr>
              <a:t> </a:t>
            </a:r>
            <a:r>
              <a:rPr kumimoji="1" lang="en-US" altLang="zh-CN" sz="1400" b="1" dirty="0">
                <a:solidFill>
                  <a:schemeClr val="bg1"/>
                </a:solidFill>
                <a:latin typeface="+mn-ea"/>
              </a:rPr>
              <a:t>AI</a:t>
            </a:r>
            <a:r>
              <a:rPr kumimoji="1" lang="zh-CN" altLang="en-US" sz="1400" b="1" dirty="0">
                <a:solidFill>
                  <a:schemeClr val="bg1"/>
                </a:solidFill>
                <a:latin typeface="+mn-ea"/>
              </a:rPr>
              <a:t> 集群建设</a:t>
            </a:r>
          </a:p>
        </p:txBody>
      </p:sp>
      <p:sp>
        <p:nvSpPr>
          <p:cNvPr id="17" name="圆角矩形 16">
            <a:extLst>
              <a:ext uri="{FF2B5EF4-FFF2-40B4-BE49-F238E27FC236}">
                <a16:creationId xmlns:a16="http://schemas.microsoft.com/office/drawing/2014/main" id="{C109E098-8590-4948-88D5-BE69E12A8897}"/>
              </a:ext>
            </a:extLst>
          </p:cNvPr>
          <p:cNvSpPr/>
          <p:nvPr/>
        </p:nvSpPr>
        <p:spPr>
          <a:xfrm>
            <a:off x="427873" y="2632587"/>
            <a:ext cx="1922038" cy="1592825"/>
          </a:xfrm>
          <a:prstGeom prst="roundRect">
            <a:avLst>
              <a:gd name="adj" fmla="val 6173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18" name="圆角矩形 17">
            <a:extLst>
              <a:ext uri="{FF2B5EF4-FFF2-40B4-BE49-F238E27FC236}">
                <a16:creationId xmlns:a16="http://schemas.microsoft.com/office/drawing/2014/main" id="{FF392445-FD73-1A4E-9B45-806DC7DF2F0D}"/>
              </a:ext>
            </a:extLst>
          </p:cNvPr>
          <p:cNvSpPr/>
          <p:nvPr/>
        </p:nvSpPr>
        <p:spPr>
          <a:xfrm>
            <a:off x="548318" y="2798606"/>
            <a:ext cx="1681147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计算、存储、网络</a:t>
            </a:r>
          </a:p>
        </p:txBody>
      </p:sp>
      <p:sp>
        <p:nvSpPr>
          <p:cNvPr id="19" name="圆角矩形 18">
            <a:extLst>
              <a:ext uri="{FF2B5EF4-FFF2-40B4-BE49-F238E27FC236}">
                <a16:creationId xmlns:a16="http://schemas.microsoft.com/office/drawing/2014/main" id="{70BD10A1-26FF-E248-99DA-DFB2E4A30BBD}"/>
              </a:ext>
            </a:extLst>
          </p:cNvPr>
          <p:cNvSpPr/>
          <p:nvPr/>
        </p:nvSpPr>
        <p:spPr>
          <a:xfrm>
            <a:off x="548318" y="3272409"/>
            <a:ext cx="1681147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AI</a:t>
            </a:r>
            <a:r>
              <a:rPr kumimoji="1" lang="zh-CN" altLang="en-US" sz="1000" dirty="0">
                <a:solidFill>
                  <a:srgbClr val="1D1D1A"/>
                </a:solidFill>
              </a:rPr>
              <a:t> 集群机房建设</a:t>
            </a:r>
          </a:p>
        </p:txBody>
      </p:sp>
      <p:sp>
        <p:nvSpPr>
          <p:cNvPr id="20" name="圆角矩形 19">
            <a:extLst>
              <a:ext uri="{FF2B5EF4-FFF2-40B4-BE49-F238E27FC236}">
                <a16:creationId xmlns:a16="http://schemas.microsoft.com/office/drawing/2014/main" id="{C8CE0B8F-1F8E-CA43-9FC5-3CE58FC9A20B}"/>
              </a:ext>
            </a:extLst>
          </p:cNvPr>
          <p:cNvSpPr/>
          <p:nvPr/>
        </p:nvSpPr>
        <p:spPr>
          <a:xfrm>
            <a:off x="548318" y="3746213"/>
            <a:ext cx="1681147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AI</a:t>
            </a:r>
            <a:r>
              <a:rPr kumimoji="1" lang="zh-CN" altLang="en-US" sz="1000" dirty="0">
                <a:solidFill>
                  <a:srgbClr val="1D1D1A"/>
                </a:solidFill>
              </a:rPr>
              <a:t> 集群上线与运维</a:t>
            </a:r>
          </a:p>
        </p:txBody>
      </p:sp>
      <p:sp>
        <p:nvSpPr>
          <p:cNvPr id="21" name="圆角矩形 20">
            <a:extLst>
              <a:ext uri="{FF2B5EF4-FFF2-40B4-BE49-F238E27FC236}">
                <a16:creationId xmlns:a16="http://schemas.microsoft.com/office/drawing/2014/main" id="{974C207A-9B1C-9D47-8A50-CD18C53E7881}"/>
              </a:ext>
            </a:extLst>
          </p:cNvPr>
          <p:cNvSpPr/>
          <p:nvPr/>
        </p:nvSpPr>
        <p:spPr>
          <a:xfrm>
            <a:off x="2760019" y="2632587"/>
            <a:ext cx="2385848" cy="540883"/>
          </a:xfrm>
          <a:prstGeom prst="roundRect">
            <a:avLst>
              <a:gd name="adj" fmla="val 1507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22" name="圆角矩形 21">
            <a:extLst>
              <a:ext uri="{FF2B5EF4-FFF2-40B4-BE49-F238E27FC236}">
                <a16:creationId xmlns:a16="http://schemas.microsoft.com/office/drawing/2014/main" id="{A18D350F-4981-764E-A3C8-4596DDF5E21A}"/>
              </a:ext>
            </a:extLst>
          </p:cNvPr>
          <p:cNvSpPr/>
          <p:nvPr/>
        </p:nvSpPr>
        <p:spPr>
          <a:xfrm>
            <a:off x="2760019" y="3698146"/>
            <a:ext cx="2385848" cy="540884"/>
          </a:xfrm>
          <a:prstGeom prst="roundRect">
            <a:avLst>
              <a:gd name="adj" fmla="val 16850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23" name="圆角矩形 22">
            <a:extLst>
              <a:ext uri="{FF2B5EF4-FFF2-40B4-BE49-F238E27FC236}">
                <a16:creationId xmlns:a16="http://schemas.microsoft.com/office/drawing/2014/main" id="{8A599A53-BC58-0A4B-BCA2-EDBBB8E226E1}"/>
              </a:ext>
            </a:extLst>
          </p:cNvPr>
          <p:cNvSpPr/>
          <p:nvPr/>
        </p:nvSpPr>
        <p:spPr>
          <a:xfrm>
            <a:off x="2862160" y="2733599"/>
            <a:ext cx="597451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开源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数据</a:t>
            </a:r>
          </a:p>
        </p:txBody>
      </p:sp>
      <p:sp>
        <p:nvSpPr>
          <p:cNvPr id="24" name="圆角矩形 23">
            <a:extLst>
              <a:ext uri="{FF2B5EF4-FFF2-40B4-BE49-F238E27FC236}">
                <a16:creationId xmlns:a16="http://schemas.microsoft.com/office/drawing/2014/main" id="{4EEB47F0-794A-5143-8807-A748492596D8}"/>
              </a:ext>
            </a:extLst>
          </p:cNvPr>
          <p:cNvSpPr/>
          <p:nvPr/>
        </p:nvSpPr>
        <p:spPr>
          <a:xfrm>
            <a:off x="3573246" y="2733599"/>
            <a:ext cx="699592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数据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预处理</a:t>
            </a:r>
          </a:p>
        </p:txBody>
      </p:sp>
      <p:sp>
        <p:nvSpPr>
          <p:cNvPr id="25" name="圆角矩形 24">
            <a:extLst>
              <a:ext uri="{FF2B5EF4-FFF2-40B4-BE49-F238E27FC236}">
                <a16:creationId xmlns:a16="http://schemas.microsoft.com/office/drawing/2014/main" id="{C9906E98-C1E9-294A-93E7-60AA6FCCF494}"/>
              </a:ext>
            </a:extLst>
          </p:cNvPr>
          <p:cNvSpPr/>
          <p:nvPr/>
        </p:nvSpPr>
        <p:spPr>
          <a:xfrm>
            <a:off x="4386472" y="2733599"/>
            <a:ext cx="65803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向量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数据库</a:t>
            </a:r>
          </a:p>
        </p:txBody>
      </p:sp>
      <p:sp>
        <p:nvSpPr>
          <p:cNvPr id="26" name="圆角矩形 25">
            <a:extLst>
              <a:ext uri="{FF2B5EF4-FFF2-40B4-BE49-F238E27FC236}">
                <a16:creationId xmlns:a16="http://schemas.microsoft.com/office/drawing/2014/main" id="{6BC41BAF-D448-6749-9F39-387CFD8F709D}"/>
              </a:ext>
            </a:extLst>
          </p:cNvPr>
          <p:cNvSpPr/>
          <p:nvPr/>
        </p:nvSpPr>
        <p:spPr>
          <a:xfrm>
            <a:off x="2866865" y="3795167"/>
            <a:ext cx="952711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LLM</a:t>
            </a:r>
            <a:r>
              <a:rPr kumimoji="1" lang="zh-CN" altLang="en-US" sz="1000" dirty="0">
                <a:solidFill>
                  <a:srgbClr val="1D1D1A"/>
                </a:solidFill>
              </a:rPr>
              <a:t>模型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架构</a:t>
            </a:r>
          </a:p>
        </p:txBody>
      </p:sp>
      <p:sp>
        <p:nvSpPr>
          <p:cNvPr id="27" name="圆角矩形 26">
            <a:extLst>
              <a:ext uri="{FF2B5EF4-FFF2-40B4-BE49-F238E27FC236}">
                <a16:creationId xmlns:a16="http://schemas.microsoft.com/office/drawing/2014/main" id="{90A76E66-1204-E243-BBC6-ADEC217BCE1C}"/>
              </a:ext>
            </a:extLst>
          </p:cNvPr>
          <p:cNvSpPr/>
          <p:nvPr/>
        </p:nvSpPr>
        <p:spPr>
          <a:xfrm>
            <a:off x="3914381" y="3795167"/>
            <a:ext cx="1136682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多模态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一切皆</a:t>
            </a:r>
            <a:r>
              <a:rPr kumimoji="1" lang="en-US" altLang="zh-CN" sz="1000" dirty="0">
                <a:solidFill>
                  <a:srgbClr val="1D1D1A"/>
                </a:solidFill>
              </a:rPr>
              <a:t>Tokens</a:t>
            </a:r>
            <a:endParaRPr kumimoji="1" lang="zh-CN" altLang="en-US" sz="1000" dirty="0">
              <a:solidFill>
                <a:srgbClr val="1D1D1A"/>
              </a:solidFill>
            </a:endParaRPr>
          </a:p>
        </p:txBody>
      </p:sp>
      <p:sp>
        <p:nvSpPr>
          <p:cNvPr id="29" name="右箭头 28">
            <a:extLst>
              <a:ext uri="{FF2B5EF4-FFF2-40B4-BE49-F238E27FC236}">
                <a16:creationId xmlns:a16="http://schemas.microsoft.com/office/drawing/2014/main" id="{363C66BD-EA59-8541-93AA-4AD048F43833}"/>
              </a:ext>
            </a:extLst>
          </p:cNvPr>
          <p:cNvSpPr/>
          <p:nvPr/>
        </p:nvSpPr>
        <p:spPr>
          <a:xfrm>
            <a:off x="8978459" y="1755843"/>
            <a:ext cx="277534" cy="247288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6ABEB599-D7A4-1245-BF25-E7B76A2C0D00}"/>
              </a:ext>
            </a:extLst>
          </p:cNvPr>
          <p:cNvSpPr/>
          <p:nvPr/>
        </p:nvSpPr>
        <p:spPr>
          <a:xfrm>
            <a:off x="5557030" y="2203163"/>
            <a:ext cx="2012723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bg1"/>
                </a:solidFill>
                <a:latin typeface="+mn-ea"/>
              </a:rPr>
              <a:t>4.</a:t>
            </a:r>
            <a:r>
              <a:rPr kumimoji="1" lang="zh-CN" altLang="en-US" sz="1400" b="1" dirty="0">
                <a:solidFill>
                  <a:schemeClr val="bg1"/>
                </a:solidFill>
                <a:latin typeface="+mn-ea"/>
              </a:rPr>
              <a:t> 模型训练</a:t>
            </a:r>
          </a:p>
        </p:txBody>
      </p:sp>
      <p:sp>
        <p:nvSpPr>
          <p:cNvPr id="31" name="圆角矩形 30">
            <a:extLst>
              <a:ext uri="{FF2B5EF4-FFF2-40B4-BE49-F238E27FC236}">
                <a16:creationId xmlns:a16="http://schemas.microsoft.com/office/drawing/2014/main" id="{7FF7058F-E62D-D74B-8ABC-396BCBD2E786}"/>
              </a:ext>
            </a:extLst>
          </p:cNvPr>
          <p:cNvSpPr/>
          <p:nvPr/>
        </p:nvSpPr>
        <p:spPr>
          <a:xfrm>
            <a:off x="5557025" y="2632587"/>
            <a:ext cx="2012722" cy="1592825"/>
          </a:xfrm>
          <a:prstGeom prst="roundRect">
            <a:avLst>
              <a:gd name="adj" fmla="val 742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 dirty="0"/>
          </a:p>
        </p:txBody>
      </p:sp>
      <p:sp>
        <p:nvSpPr>
          <p:cNvPr id="32" name="圆角矩形 31">
            <a:extLst>
              <a:ext uri="{FF2B5EF4-FFF2-40B4-BE49-F238E27FC236}">
                <a16:creationId xmlns:a16="http://schemas.microsoft.com/office/drawing/2014/main" id="{0C23B022-416C-5F45-81DF-E2D5369E64A8}"/>
              </a:ext>
            </a:extLst>
          </p:cNvPr>
          <p:cNvSpPr/>
          <p:nvPr/>
        </p:nvSpPr>
        <p:spPr>
          <a:xfrm>
            <a:off x="5677470" y="2743432"/>
            <a:ext cx="439322" cy="452145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混合精度</a:t>
            </a:r>
          </a:p>
        </p:txBody>
      </p:sp>
      <p:sp>
        <p:nvSpPr>
          <p:cNvPr id="34" name="圆角矩形 33">
            <a:extLst>
              <a:ext uri="{FF2B5EF4-FFF2-40B4-BE49-F238E27FC236}">
                <a16:creationId xmlns:a16="http://schemas.microsoft.com/office/drawing/2014/main" id="{1074A579-4115-4042-AC82-BFE200BAB226}"/>
              </a:ext>
            </a:extLst>
          </p:cNvPr>
          <p:cNvSpPr/>
          <p:nvPr/>
        </p:nvSpPr>
        <p:spPr>
          <a:xfrm>
            <a:off x="5677470" y="3746527"/>
            <a:ext cx="1760465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训练集群稳定性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6D315ADF-F941-8B45-AE52-7A11F1D88C23}"/>
              </a:ext>
            </a:extLst>
          </p:cNvPr>
          <p:cNvSpPr/>
          <p:nvPr/>
        </p:nvSpPr>
        <p:spPr>
          <a:xfrm>
            <a:off x="7656792" y="2203163"/>
            <a:ext cx="1280775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bg1"/>
                </a:solidFill>
                <a:latin typeface="+mn-ea"/>
              </a:rPr>
              <a:t>6.</a:t>
            </a:r>
            <a:r>
              <a:rPr kumimoji="1" lang="zh-CN" altLang="en-US" sz="1400" b="1" dirty="0">
                <a:solidFill>
                  <a:schemeClr val="bg1"/>
                </a:solidFill>
                <a:latin typeface="+mn-ea"/>
              </a:rPr>
              <a:t> 模型微调</a:t>
            </a:r>
          </a:p>
        </p:txBody>
      </p:sp>
      <p:sp>
        <p:nvSpPr>
          <p:cNvPr id="36" name="圆角矩形 35">
            <a:extLst>
              <a:ext uri="{FF2B5EF4-FFF2-40B4-BE49-F238E27FC236}">
                <a16:creationId xmlns:a16="http://schemas.microsoft.com/office/drawing/2014/main" id="{B5DCFD3E-EEFA-7348-AD00-3A001207CF2D}"/>
              </a:ext>
            </a:extLst>
          </p:cNvPr>
          <p:cNvSpPr/>
          <p:nvPr/>
        </p:nvSpPr>
        <p:spPr>
          <a:xfrm>
            <a:off x="7656792" y="2632587"/>
            <a:ext cx="1280775" cy="1592825"/>
          </a:xfrm>
          <a:prstGeom prst="roundRect">
            <a:avLst>
              <a:gd name="adj" fmla="val 850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 dirty="0"/>
          </a:p>
        </p:txBody>
      </p:sp>
      <p:sp>
        <p:nvSpPr>
          <p:cNvPr id="37" name="圆角矩形 36">
            <a:extLst>
              <a:ext uri="{FF2B5EF4-FFF2-40B4-BE49-F238E27FC236}">
                <a16:creationId xmlns:a16="http://schemas.microsoft.com/office/drawing/2014/main" id="{1B84AB5B-C8BD-3E44-9F29-CF18B8CAF3D7}"/>
              </a:ext>
            </a:extLst>
          </p:cNvPr>
          <p:cNvSpPr/>
          <p:nvPr/>
        </p:nvSpPr>
        <p:spPr>
          <a:xfrm>
            <a:off x="7775160" y="2797314"/>
            <a:ext cx="1056863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全参微调</a:t>
            </a:r>
          </a:p>
        </p:txBody>
      </p:sp>
      <p:sp>
        <p:nvSpPr>
          <p:cNvPr id="38" name="圆角矩形 37">
            <a:extLst>
              <a:ext uri="{FF2B5EF4-FFF2-40B4-BE49-F238E27FC236}">
                <a16:creationId xmlns:a16="http://schemas.microsoft.com/office/drawing/2014/main" id="{447E38B3-E690-8143-8B36-E6C120E625D7}"/>
              </a:ext>
            </a:extLst>
          </p:cNvPr>
          <p:cNvSpPr/>
          <p:nvPr/>
        </p:nvSpPr>
        <p:spPr>
          <a:xfrm>
            <a:off x="7775160" y="3271117"/>
            <a:ext cx="1056863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低参微调</a:t>
            </a:r>
          </a:p>
        </p:txBody>
      </p:sp>
      <p:sp>
        <p:nvSpPr>
          <p:cNvPr id="39" name="圆角矩形 38">
            <a:extLst>
              <a:ext uri="{FF2B5EF4-FFF2-40B4-BE49-F238E27FC236}">
                <a16:creationId xmlns:a16="http://schemas.microsoft.com/office/drawing/2014/main" id="{728625CD-70D4-5044-84B8-5DF42842F212}"/>
              </a:ext>
            </a:extLst>
          </p:cNvPr>
          <p:cNvSpPr/>
          <p:nvPr/>
        </p:nvSpPr>
        <p:spPr>
          <a:xfrm>
            <a:off x="7775160" y="3744921"/>
            <a:ext cx="1056863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指令微调</a:t>
            </a:r>
          </a:p>
        </p:txBody>
      </p:sp>
      <p:sp>
        <p:nvSpPr>
          <p:cNvPr id="40" name="圆角矩形 39">
            <a:extLst>
              <a:ext uri="{FF2B5EF4-FFF2-40B4-BE49-F238E27FC236}">
                <a16:creationId xmlns:a16="http://schemas.microsoft.com/office/drawing/2014/main" id="{64BE5E12-3765-A74D-A2E1-7FC6077B0937}"/>
              </a:ext>
            </a:extLst>
          </p:cNvPr>
          <p:cNvSpPr/>
          <p:nvPr/>
        </p:nvSpPr>
        <p:spPr>
          <a:xfrm>
            <a:off x="6180320" y="2743432"/>
            <a:ext cx="439322" cy="452145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梯度检查</a:t>
            </a:r>
          </a:p>
        </p:txBody>
      </p:sp>
      <p:sp>
        <p:nvSpPr>
          <p:cNvPr id="41" name="圆角矩形 40">
            <a:extLst>
              <a:ext uri="{FF2B5EF4-FFF2-40B4-BE49-F238E27FC236}">
                <a16:creationId xmlns:a16="http://schemas.microsoft.com/office/drawing/2014/main" id="{7043F888-21C7-8245-8BE5-540512ABBBF6}"/>
              </a:ext>
            </a:extLst>
          </p:cNvPr>
          <p:cNvSpPr/>
          <p:nvPr/>
        </p:nvSpPr>
        <p:spPr>
          <a:xfrm>
            <a:off x="6683169" y="2743432"/>
            <a:ext cx="439322" cy="452145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梯度累积</a:t>
            </a:r>
          </a:p>
        </p:txBody>
      </p:sp>
      <p:sp>
        <p:nvSpPr>
          <p:cNvPr id="42" name="圆角矩形 41">
            <a:extLst>
              <a:ext uri="{FF2B5EF4-FFF2-40B4-BE49-F238E27FC236}">
                <a16:creationId xmlns:a16="http://schemas.microsoft.com/office/drawing/2014/main" id="{1FEFCB3D-25F6-D747-92AF-9B303D1AFCB2}"/>
              </a:ext>
            </a:extLst>
          </p:cNvPr>
          <p:cNvSpPr/>
          <p:nvPr/>
        </p:nvSpPr>
        <p:spPr>
          <a:xfrm>
            <a:off x="5677471" y="3297631"/>
            <a:ext cx="1765846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5.</a:t>
            </a:r>
            <a:r>
              <a:rPr kumimoji="1" lang="zh-CN" altLang="en-US" sz="1000" dirty="0">
                <a:solidFill>
                  <a:srgbClr val="1D1D1A"/>
                </a:solidFill>
              </a:rPr>
              <a:t> 分布式并行</a:t>
            </a: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DBA35242-0F36-1C4C-A25A-26F19AE7B24C}"/>
              </a:ext>
            </a:extLst>
          </p:cNvPr>
          <p:cNvSpPr/>
          <p:nvPr/>
        </p:nvSpPr>
        <p:spPr>
          <a:xfrm>
            <a:off x="7172186" y="2802947"/>
            <a:ext cx="31290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…</a:t>
            </a:r>
            <a:endParaRPr kumimoji="1" lang="zh-CN" altLang="en-US" sz="1000" dirty="0">
              <a:solidFill>
                <a:srgbClr val="1D1D1A"/>
              </a:solidFill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AFC160AC-5479-FF45-B4B0-B30015E44243}"/>
              </a:ext>
            </a:extLst>
          </p:cNvPr>
          <p:cNvSpPr/>
          <p:nvPr/>
        </p:nvSpPr>
        <p:spPr>
          <a:xfrm>
            <a:off x="9340446" y="2203163"/>
            <a:ext cx="2385849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bg1"/>
                </a:solidFill>
                <a:latin typeface="+mn-ea"/>
              </a:rPr>
              <a:t>7.</a:t>
            </a:r>
            <a:r>
              <a:rPr kumimoji="1" lang="zh-CN" altLang="en-US" sz="1400" b="1" dirty="0">
                <a:solidFill>
                  <a:schemeClr val="bg1"/>
                </a:solidFill>
                <a:latin typeface="+mn-ea"/>
              </a:rPr>
              <a:t> 模型验证</a:t>
            </a: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17BE849B-7C36-EC45-9903-81EF4BFCAF7D}"/>
              </a:ext>
            </a:extLst>
          </p:cNvPr>
          <p:cNvSpPr/>
          <p:nvPr/>
        </p:nvSpPr>
        <p:spPr>
          <a:xfrm>
            <a:off x="9340444" y="3255372"/>
            <a:ext cx="2385849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bg1"/>
                </a:solidFill>
                <a:latin typeface="+mn-ea"/>
              </a:rPr>
              <a:t>8.</a:t>
            </a:r>
            <a:r>
              <a:rPr kumimoji="1" lang="zh-CN" altLang="en-US" sz="1400" b="1" dirty="0">
                <a:solidFill>
                  <a:schemeClr val="bg1"/>
                </a:solidFill>
                <a:latin typeface="+mn-ea"/>
              </a:rPr>
              <a:t> 推理与智能体</a:t>
            </a:r>
          </a:p>
        </p:txBody>
      </p:sp>
      <p:sp>
        <p:nvSpPr>
          <p:cNvPr id="47" name="圆角矩形 46">
            <a:extLst>
              <a:ext uri="{FF2B5EF4-FFF2-40B4-BE49-F238E27FC236}">
                <a16:creationId xmlns:a16="http://schemas.microsoft.com/office/drawing/2014/main" id="{D9E5A9AA-0708-D84F-81E8-C7934C68D631}"/>
              </a:ext>
            </a:extLst>
          </p:cNvPr>
          <p:cNvSpPr/>
          <p:nvPr/>
        </p:nvSpPr>
        <p:spPr>
          <a:xfrm>
            <a:off x="9340445" y="2632587"/>
            <a:ext cx="2385848" cy="540883"/>
          </a:xfrm>
          <a:prstGeom prst="roundRect">
            <a:avLst>
              <a:gd name="adj" fmla="val 1507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49" name="圆角矩形 48">
            <a:extLst>
              <a:ext uri="{FF2B5EF4-FFF2-40B4-BE49-F238E27FC236}">
                <a16:creationId xmlns:a16="http://schemas.microsoft.com/office/drawing/2014/main" id="{12DD2068-5B24-8C42-99A9-F333035123B7}"/>
              </a:ext>
            </a:extLst>
          </p:cNvPr>
          <p:cNvSpPr/>
          <p:nvPr/>
        </p:nvSpPr>
        <p:spPr>
          <a:xfrm>
            <a:off x="9442586" y="2729607"/>
            <a:ext cx="597451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下游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任务</a:t>
            </a:r>
          </a:p>
        </p:txBody>
      </p:sp>
      <p:sp>
        <p:nvSpPr>
          <p:cNvPr id="50" name="圆角矩形 49">
            <a:extLst>
              <a:ext uri="{FF2B5EF4-FFF2-40B4-BE49-F238E27FC236}">
                <a16:creationId xmlns:a16="http://schemas.microsoft.com/office/drawing/2014/main" id="{474B9AAB-5FE0-1147-9B22-E610A589CD6C}"/>
              </a:ext>
            </a:extLst>
          </p:cNvPr>
          <p:cNvSpPr/>
          <p:nvPr/>
        </p:nvSpPr>
        <p:spPr>
          <a:xfrm>
            <a:off x="10153672" y="2729607"/>
            <a:ext cx="699592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测评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标准</a:t>
            </a:r>
          </a:p>
        </p:txBody>
      </p:sp>
      <p:sp>
        <p:nvSpPr>
          <p:cNvPr id="51" name="圆角矩形 50">
            <a:extLst>
              <a:ext uri="{FF2B5EF4-FFF2-40B4-BE49-F238E27FC236}">
                <a16:creationId xmlns:a16="http://schemas.microsoft.com/office/drawing/2014/main" id="{26C0764A-CD12-3942-B6A5-99FBDCB760F5}"/>
              </a:ext>
            </a:extLst>
          </p:cNvPr>
          <p:cNvSpPr/>
          <p:nvPr/>
        </p:nvSpPr>
        <p:spPr>
          <a:xfrm>
            <a:off x="10966898" y="2729607"/>
            <a:ext cx="65803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bench</a:t>
            </a:r>
          </a:p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mark</a:t>
            </a:r>
            <a:endParaRPr kumimoji="1" lang="zh-CN" altLang="en-US" sz="1000" dirty="0">
              <a:solidFill>
                <a:srgbClr val="1D1D1A"/>
              </a:solidFill>
            </a:endParaRPr>
          </a:p>
        </p:txBody>
      </p:sp>
      <p:sp>
        <p:nvSpPr>
          <p:cNvPr id="54" name="圆角矩形 53">
            <a:extLst>
              <a:ext uri="{FF2B5EF4-FFF2-40B4-BE49-F238E27FC236}">
                <a16:creationId xmlns:a16="http://schemas.microsoft.com/office/drawing/2014/main" id="{96464FC8-1442-1749-8D64-C2F4FB48B780}"/>
              </a:ext>
            </a:extLst>
          </p:cNvPr>
          <p:cNvSpPr/>
          <p:nvPr/>
        </p:nvSpPr>
        <p:spPr>
          <a:xfrm>
            <a:off x="9340444" y="3687014"/>
            <a:ext cx="2385848" cy="540883"/>
          </a:xfrm>
          <a:prstGeom prst="roundRect">
            <a:avLst>
              <a:gd name="adj" fmla="val 1507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55" name="圆角矩形 54">
            <a:extLst>
              <a:ext uri="{FF2B5EF4-FFF2-40B4-BE49-F238E27FC236}">
                <a16:creationId xmlns:a16="http://schemas.microsoft.com/office/drawing/2014/main" id="{599CF600-C4F0-6F44-A366-7A030C75BBAA}"/>
              </a:ext>
            </a:extLst>
          </p:cNvPr>
          <p:cNvSpPr/>
          <p:nvPr/>
        </p:nvSpPr>
        <p:spPr>
          <a:xfrm>
            <a:off x="9442585" y="3784034"/>
            <a:ext cx="597451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量化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压缩</a:t>
            </a:r>
          </a:p>
        </p:txBody>
      </p:sp>
      <p:sp>
        <p:nvSpPr>
          <p:cNvPr id="56" name="圆角矩形 55">
            <a:extLst>
              <a:ext uri="{FF2B5EF4-FFF2-40B4-BE49-F238E27FC236}">
                <a16:creationId xmlns:a16="http://schemas.microsoft.com/office/drawing/2014/main" id="{7C7A8E40-9654-4D41-A5F6-DEDC697F99C1}"/>
              </a:ext>
            </a:extLst>
          </p:cNvPr>
          <p:cNvSpPr/>
          <p:nvPr/>
        </p:nvSpPr>
        <p:spPr>
          <a:xfrm>
            <a:off x="10153671" y="3784034"/>
            <a:ext cx="699592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推理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加速</a:t>
            </a:r>
          </a:p>
        </p:txBody>
      </p:sp>
      <p:sp>
        <p:nvSpPr>
          <p:cNvPr id="57" name="圆角矩形 56">
            <a:extLst>
              <a:ext uri="{FF2B5EF4-FFF2-40B4-BE49-F238E27FC236}">
                <a16:creationId xmlns:a16="http://schemas.microsoft.com/office/drawing/2014/main" id="{D05732A5-4D72-924A-80D8-0B540DD4C072}"/>
              </a:ext>
            </a:extLst>
          </p:cNvPr>
          <p:cNvSpPr/>
          <p:nvPr/>
        </p:nvSpPr>
        <p:spPr>
          <a:xfrm>
            <a:off x="10966897" y="3784034"/>
            <a:ext cx="65803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9.</a:t>
            </a:r>
            <a:r>
              <a:rPr kumimoji="1" lang="zh-CN" altLang="en-US" sz="1000" dirty="0">
                <a:solidFill>
                  <a:srgbClr val="1D1D1A"/>
                </a:solidFill>
              </a:rPr>
              <a:t> </a:t>
            </a:r>
            <a:r>
              <a:rPr kumimoji="1" lang="en-US" altLang="zh-CN" sz="1000" dirty="0">
                <a:solidFill>
                  <a:srgbClr val="1D1D1A"/>
                </a:solidFill>
              </a:rPr>
              <a:t>Agent</a:t>
            </a: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智能体</a:t>
            </a:r>
          </a:p>
        </p:txBody>
      </p:sp>
      <p:sp>
        <p:nvSpPr>
          <p:cNvPr id="58" name="右箭头 57">
            <a:extLst>
              <a:ext uri="{FF2B5EF4-FFF2-40B4-BE49-F238E27FC236}">
                <a16:creationId xmlns:a16="http://schemas.microsoft.com/office/drawing/2014/main" id="{4AC8CCC9-7B04-034B-A1DA-8F26D0F43963}"/>
              </a:ext>
            </a:extLst>
          </p:cNvPr>
          <p:cNvSpPr/>
          <p:nvPr/>
        </p:nvSpPr>
        <p:spPr>
          <a:xfrm>
            <a:off x="5195023" y="1755843"/>
            <a:ext cx="277534" cy="247288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9" name="右箭头 58">
            <a:extLst>
              <a:ext uri="{FF2B5EF4-FFF2-40B4-BE49-F238E27FC236}">
                <a16:creationId xmlns:a16="http://schemas.microsoft.com/office/drawing/2014/main" id="{507FF7A9-A1E2-0647-93FA-9813C9D5A9D7}"/>
              </a:ext>
            </a:extLst>
          </p:cNvPr>
          <p:cNvSpPr/>
          <p:nvPr/>
        </p:nvSpPr>
        <p:spPr>
          <a:xfrm>
            <a:off x="2406276" y="1755843"/>
            <a:ext cx="277534" cy="247288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61" name="曲线连接符 60">
            <a:extLst>
              <a:ext uri="{FF2B5EF4-FFF2-40B4-BE49-F238E27FC236}">
                <a16:creationId xmlns:a16="http://schemas.microsoft.com/office/drawing/2014/main" id="{6728BAA9-A5F7-D74E-904E-67A626A5DACB}"/>
              </a:ext>
            </a:extLst>
          </p:cNvPr>
          <p:cNvCxnSpPr>
            <a:stCxn id="57" idx="2"/>
            <a:endCxn id="36" idx="2"/>
          </p:cNvCxnSpPr>
          <p:nvPr/>
        </p:nvCxnSpPr>
        <p:spPr>
          <a:xfrm rot="5400000">
            <a:off x="9749281" y="2678776"/>
            <a:ext cx="94536" cy="2998737"/>
          </a:xfrm>
          <a:prstGeom prst="curvedConnector3">
            <a:avLst>
              <a:gd name="adj1" fmla="val 300208"/>
            </a:avLst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矩形 64">
            <a:extLst>
              <a:ext uri="{FF2B5EF4-FFF2-40B4-BE49-F238E27FC236}">
                <a16:creationId xmlns:a16="http://schemas.microsoft.com/office/drawing/2014/main" id="{A782F5A6-B7F9-4B47-B406-65F90E2E0782}"/>
              </a:ext>
            </a:extLst>
          </p:cNvPr>
          <p:cNvSpPr/>
          <p:nvPr/>
        </p:nvSpPr>
        <p:spPr>
          <a:xfrm>
            <a:off x="421556" y="4789793"/>
            <a:ext cx="11304736" cy="9607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zh-CN" altLang="en-US" sz="2000" dirty="0">
                <a:solidFill>
                  <a:srgbClr val="1D1D1A"/>
                </a:solidFill>
                <a:latin typeface="Gill Sans MT" panose="020B0502020104020203" pitchFamily="34" charset="0"/>
              </a:rPr>
              <a:t>大模型不仅需要 </a:t>
            </a:r>
            <a:r>
              <a:rPr kumimoji="1" lang="en-US" altLang="zh-CN" sz="2000" dirty="0">
                <a:solidFill>
                  <a:srgbClr val="1D1D1A"/>
                </a:solidFill>
                <a:latin typeface="Gill Sans MT" panose="020B0502020104020203" pitchFamily="34" charset="0"/>
              </a:rPr>
              <a:t>LLM</a:t>
            </a:r>
            <a:r>
              <a:rPr kumimoji="1" lang="zh-CN" altLang="en-US" sz="2000" dirty="0">
                <a:solidFill>
                  <a:srgbClr val="1D1D1A"/>
                </a:solidFill>
                <a:latin typeface="Gill Sans MT" panose="020B0502020104020203" pitchFamily="34" charset="0"/>
              </a:rPr>
              <a:t> 算法，同时需要提供 </a:t>
            </a:r>
            <a:endParaRPr kumimoji="1" lang="en-US" altLang="zh-CN" sz="2000" dirty="0">
              <a:solidFill>
                <a:srgbClr val="1D1D1A"/>
              </a:solidFill>
              <a:latin typeface="Gill Sans MT" panose="020B0502020104020203" pitchFamily="34" charset="0"/>
            </a:endParaRPr>
          </a:p>
          <a:p>
            <a:pPr algn="ctr">
              <a:lnSpc>
                <a:spcPct val="150000"/>
              </a:lnSpc>
            </a:pPr>
            <a:r>
              <a:rPr kumimoji="1" lang="en-US" altLang="zh-CN" sz="2000" dirty="0">
                <a:solidFill>
                  <a:srgbClr val="1D1D1A"/>
                </a:solidFill>
                <a:latin typeface="Gill Sans MT" panose="020B0502020104020203" pitchFamily="34" charset="0"/>
              </a:rPr>
              <a:t>AI</a:t>
            </a:r>
            <a:r>
              <a:rPr kumimoji="1" lang="zh-CN" altLang="en-US" sz="2000" dirty="0">
                <a:solidFill>
                  <a:srgbClr val="1D1D1A"/>
                </a:solidFill>
                <a:latin typeface="Gill Sans MT" panose="020B0502020104020203" pitchFamily="34" charset="0"/>
              </a:rPr>
              <a:t> 集群、海量数据、分布式并行、推理部署等 </a:t>
            </a:r>
            <a:r>
              <a:rPr kumimoji="1" lang="en-US" altLang="zh-CN" sz="2000" dirty="0">
                <a:solidFill>
                  <a:srgbClr val="1D1D1A"/>
                </a:solidFill>
                <a:latin typeface="Gill Sans MT" panose="020B0502020104020203" pitchFamily="34" charset="0"/>
              </a:rPr>
              <a:t>AI</a:t>
            </a:r>
            <a:r>
              <a:rPr kumimoji="1" lang="zh-CN" altLang="en-US" sz="2000" dirty="0">
                <a:solidFill>
                  <a:srgbClr val="1D1D1A"/>
                </a:solidFill>
                <a:latin typeface="Gill Sans MT" panose="020B0502020104020203" pitchFamily="34" charset="0"/>
              </a:rPr>
              <a:t> 系统全栈软硬件协同优化</a:t>
            </a: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44C7607A-74F0-D342-B1BA-D53CE0FB80BB}"/>
              </a:ext>
            </a:extLst>
          </p:cNvPr>
          <p:cNvSpPr/>
          <p:nvPr/>
        </p:nvSpPr>
        <p:spPr>
          <a:xfrm>
            <a:off x="279041" y="2125394"/>
            <a:ext cx="2220648" cy="2257420"/>
          </a:xfrm>
          <a:prstGeom prst="rect">
            <a:avLst/>
          </a:prstGeom>
          <a:noFill/>
          <a:ln w="38100">
            <a:solidFill>
              <a:srgbClr val="92D050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2034098327">
                  <a:custGeom>
                    <a:avLst/>
                    <a:gdLst>
                      <a:gd name="connsiteX0" fmla="*/ 0 w 2220648"/>
                      <a:gd name="connsiteY0" fmla="*/ 0 h 2257420"/>
                      <a:gd name="connsiteX1" fmla="*/ 510749 w 2220648"/>
                      <a:gd name="connsiteY1" fmla="*/ 0 h 2257420"/>
                      <a:gd name="connsiteX2" fmla="*/ 1021498 w 2220648"/>
                      <a:gd name="connsiteY2" fmla="*/ 0 h 2257420"/>
                      <a:gd name="connsiteX3" fmla="*/ 1621073 w 2220648"/>
                      <a:gd name="connsiteY3" fmla="*/ 0 h 2257420"/>
                      <a:gd name="connsiteX4" fmla="*/ 2220648 w 2220648"/>
                      <a:gd name="connsiteY4" fmla="*/ 0 h 2257420"/>
                      <a:gd name="connsiteX5" fmla="*/ 2220648 w 2220648"/>
                      <a:gd name="connsiteY5" fmla="*/ 496632 h 2257420"/>
                      <a:gd name="connsiteX6" fmla="*/ 2220648 w 2220648"/>
                      <a:gd name="connsiteY6" fmla="*/ 993265 h 2257420"/>
                      <a:gd name="connsiteX7" fmla="*/ 2220648 w 2220648"/>
                      <a:gd name="connsiteY7" fmla="*/ 1557620 h 2257420"/>
                      <a:gd name="connsiteX8" fmla="*/ 2220648 w 2220648"/>
                      <a:gd name="connsiteY8" fmla="*/ 2257420 h 2257420"/>
                      <a:gd name="connsiteX9" fmla="*/ 1687692 w 2220648"/>
                      <a:gd name="connsiteY9" fmla="*/ 2257420 h 2257420"/>
                      <a:gd name="connsiteX10" fmla="*/ 1132530 w 2220648"/>
                      <a:gd name="connsiteY10" fmla="*/ 2257420 h 2257420"/>
                      <a:gd name="connsiteX11" fmla="*/ 555162 w 2220648"/>
                      <a:gd name="connsiteY11" fmla="*/ 2257420 h 2257420"/>
                      <a:gd name="connsiteX12" fmla="*/ 0 w 2220648"/>
                      <a:gd name="connsiteY12" fmla="*/ 2257420 h 2257420"/>
                      <a:gd name="connsiteX13" fmla="*/ 0 w 2220648"/>
                      <a:gd name="connsiteY13" fmla="*/ 1670491 h 2257420"/>
                      <a:gd name="connsiteX14" fmla="*/ 0 w 2220648"/>
                      <a:gd name="connsiteY14" fmla="*/ 1106136 h 2257420"/>
                      <a:gd name="connsiteX15" fmla="*/ 0 w 2220648"/>
                      <a:gd name="connsiteY15" fmla="*/ 564355 h 2257420"/>
                      <a:gd name="connsiteX16" fmla="*/ 0 w 2220648"/>
                      <a:gd name="connsiteY16" fmla="*/ 0 h 22574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2220648" h="2257420" extrusionOk="0">
                        <a:moveTo>
                          <a:pt x="0" y="0"/>
                        </a:moveTo>
                        <a:cubicBezTo>
                          <a:pt x="142256" y="-10718"/>
                          <a:pt x="304978" y="25319"/>
                          <a:pt x="510749" y="0"/>
                        </a:cubicBezTo>
                        <a:cubicBezTo>
                          <a:pt x="716520" y="-25319"/>
                          <a:pt x="790361" y="-5362"/>
                          <a:pt x="1021498" y="0"/>
                        </a:cubicBezTo>
                        <a:cubicBezTo>
                          <a:pt x="1252635" y="5362"/>
                          <a:pt x="1411276" y="-2417"/>
                          <a:pt x="1621073" y="0"/>
                        </a:cubicBezTo>
                        <a:cubicBezTo>
                          <a:pt x="1830870" y="2417"/>
                          <a:pt x="2017132" y="10876"/>
                          <a:pt x="2220648" y="0"/>
                        </a:cubicBezTo>
                        <a:cubicBezTo>
                          <a:pt x="2241935" y="114899"/>
                          <a:pt x="2231561" y="249749"/>
                          <a:pt x="2220648" y="496632"/>
                        </a:cubicBezTo>
                        <a:cubicBezTo>
                          <a:pt x="2209735" y="743515"/>
                          <a:pt x="2199610" y="831896"/>
                          <a:pt x="2220648" y="993265"/>
                        </a:cubicBezTo>
                        <a:cubicBezTo>
                          <a:pt x="2241686" y="1154634"/>
                          <a:pt x="2194587" y="1421548"/>
                          <a:pt x="2220648" y="1557620"/>
                        </a:cubicBezTo>
                        <a:cubicBezTo>
                          <a:pt x="2246709" y="1693693"/>
                          <a:pt x="2236648" y="2101820"/>
                          <a:pt x="2220648" y="2257420"/>
                        </a:cubicBezTo>
                        <a:cubicBezTo>
                          <a:pt x="2059803" y="2240742"/>
                          <a:pt x="1924246" y="2280991"/>
                          <a:pt x="1687692" y="2257420"/>
                        </a:cubicBezTo>
                        <a:cubicBezTo>
                          <a:pt x="1451138" y="2233849"/>
                          <a:pt x="1374902" y="2236713"/>
                          <a:pt x="1132530" y="2257420"/>
                        </a:cubicBezTo>
                        <a:cubicBezTo>
                          <a:pt x="890158" y="2278127"/>
                          <a:pt x="692047" y="2239829"/>
                          <a:pt x="555162" y="2257420"/>
                        </a:cubicBezTo>
                        <a:cubicBezTo>
                          <a:pt x="418277" y="2275011"/>
                          <a:pt x="180368" y="2230773"/>
                          <a:pt x="0" y="2257420"/>
                        </a:cubicBezTo>
                        <a:cubicBezTo>
                          <a:pt x="14185" y="2032408"/>
                          <a:pt x="-27811" y="1935612"/>
                          <a:pt x="0" y="1670491"/>
                        </a:cubicBezTo>
                        <a:cubicBezTo>
                          <a:pt x="27811" y="1405370"/>
                          <a:pt x="17202" y="1281952"/>
                          <a:pt x="0" y="1106136"/>
                        </a:cubicBezTo>
                        <a:cubicBezTo>
                          <a:pt x="-17202" y="930321"/>
                          <a:pt x="-275" y="737591"/>
                          <a:pt x="0" y="564355"/>
                        </a:cubicBezTo>
                        <a:cubicBezTo>
                          <a:pt x="275" y="391119"/>
                          <a:pt x="7579" y="274921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595466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">
            <a:extLst>
              <a:ext uri="{FF2B5EF4-FFF2-40B4-BE49-F238E27FC236}">
                <a16:creationId xmlns:a16="http://schemas.microsoft.com/office/drawing/2014/main" id="{2D6137EB-F023-EF48-BB4E-6D27BB5BB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sym typeface="Huawei Sans" panose="020C0503030203020204" pitchFamily="34" charset="0"/>
              </a:rPr>
              <a:t>小结</a:t>
            </a:r>
            <a:endParaRPr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3" name="内容占位符 2">
            <a:extLst>
              <a:ext uri="{FF2B5EF4-FFF2-40B4-BE49-F238E27FC236}">
                <a16:creationId xmlns:a16="http://schemas.microsoft.com/office/drawing/2014/main" id="{BB9F16C1-DCF7-8F4F-B261-A76B7394DF2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/>
              <a:t>了解从小模型到大模型，大模型带来的优点</a:t>
            </a:r>
            <a:endParaRPr lang="en-US" altLang="zh-CN" dirty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/>
              <a:t>了解了大模型训练需要</a:t>
            </a:r>
            <a:r>
              <a:rPr lang="en-US" altLang="zh-CN" dirty="0"/>
              <a:t>AI</a:t>
            </a:r>
            <a:r>
              <a:rPr lang="zh-CN" altLang="en-US" dirty="0"/>
              <a:t>集群，去降低模型训练时间</a:t>
            </a:r>
            <a:endParaRPr lang="en-US" altLang="zh-CN" dirty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/>
              <a:t>了解通过集群架构、通信、存储来提升</a:t>
            </a:r>
            <a:r>
              <a:rPr lang="en-US" altLang="zh-CN" dirty="0"/>
              <a:t>AI</a:t>
            </a:r>
            <a:r>
              <a:rPr lang="zh-CN" altLang="en-US" dirty="0"/>
              <a:t>集群加速比和利用率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5084317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F4BE0C17-3581-B74B-B0BD-D0E38D7C0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1D1E9B77-AA35-684D-BA4B-4CB60FDA5BA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927078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6880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ABC902-8E03-DB47-A6D1-4587F68DA8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761" y="605525"/>
            <a:ext cx="11161239" cy="589190"/>
          </a:xfrm>
        </p:spPr>
        <p:txBody>
          <a:bodyPr/>
          <a:lstStyle/>
          <a:p>
            <a:r>
              <a:rPr lang="zh-CN" altLang="en-US" dirty="0">
                <a:latin typeface="+mj-ea"/>
                <a:sym typeface="Huawei Sans" panose="020C0503030203020204" pitchFamily="34" charset="0"/>
              </a:rPr>
              <a:t>关于本内容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28E275F-E2FC-CB4B-BF84-40CABBAE68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324303"/>
            <a:ext cx="11161240" cy="4928171"/>
          </a:xfrm>
        </p:spPr>
        <p:txBody>
          <a:bodyPr anchor="t"/>
          <a:lstStyle/>
          <a:p>
            <a:r>
              <a:rPr lang="zh-CN" altLang="en-US" sz="2800" b="1" dirty="0">
                <a:solidFill>
                  <a:srgbClr val="92D050"/>
                </a:solidFill>
              </a:rPr>
              <a:t>内容背景</a:t>
            </a:r>
            <a:endParaRPr lang="en-US" altLang="zh-CN" sz="2800" b="1" dirty="0">
              <a:solidFill>
                <a:srgbClr val="92D050"/>
              </a:solidFill>
            </a:endParaRPr>
          </a:p>
          <a:p>
            <a:pPr marL="694190" lvl="1" indent="-457200">
              <a:buFont typeface="Arial" panose="020B0604020202020204" pitchFamily="34" charset="0"/>
              <a:buChar char="•"/>
            </a:pPr>
            <a:r>
              <a:rPr lang="en-US" altLang="zh-CN" sz="2400" b="1" dirty="0">
                <a:latin typeface="Gill Sans MT" panose="020B0502020104020203" pitchFamily="34" charset="0"/>
              </a:rPr>
              <a:t>AI</a:t>
            </a:r>
            <a:r>
              <a:rPr lang="zh-CN" altLang="en-US" sz="2400" b="1" dirty="0">
                <a:latin typeface="Gill Sans MT" panose="020B0502020104020203" pitchFamily="34" charset="0"/>
              </a:rPr>
              <a:t> 集群 </a:t>
            </a:r>
            <a:r>
              <a:rPr lang="en-US" altLang="zh-CN" sz="2400" b="1" dirty="0">
                <a:latin typeface="Gill Sans MT" panose="020B0502020104020203" pitchFamily="34" charset="0"/>
              </a:rPr>
              <a:t>+</a:t>
            </a:r>
            <a:r>
              <a:rPr lang="zh-CN" altLang="en-US" sz="2400" b="1" dirty="0">
                <a:latin typeface="Gill Sans MT" panose="020B0502020104020203" pitchFamily="34" charset="0"/>
              </a:rPr>
              <a:t> 大模型：</a:t>
            </a:r>
            <a:r>
              <a:rPr lang="en-US" altLang="zh-CN" sz="2400" dirty="0">
                <a:latin typeface="Gill Sans MT" panose="020B0502020104020203" pitchFamily="34" charset="0"/>
              </a:rPr>
              <a:t>AI</a:t>
            </a:r>
            <a:r>
              <a:rPr lang="zh-CN" altLang="en-US" sz="2000" dirty="0">
                <a:latin typeface="Gill Sans MT" panose="020B0502020104020203" pitchFamily="34" charset="0"/>
              </a:rPr>
              <a:t>集群服务器形态 </a:t>
            </a:r>
            <a:r>
              <a:rPr lang="en-US" altLang="zh-CN" sz="2000" dirty="0">
                <a:latin typeface="Gill Sans MT" panose="020B0502020104020203" pitchFamily="34" charset="0"/>
              </a:rPr>
              <a:t>–</a:t>
            </a:r>
            <a:r>
              <a:rPr lang="zh-CN" altLang="en-US" sz="2000" dirty="0">
                <a:latin typeface="Gill Sans MT" panose="020B0502020104020203" pitchFamily="34" charset="0"/>
              </a:rPr>
              <a:t> 集群训练的指标</a:t>
            </a:r>
          </a:p>
          <a:p>
            <a:r>
              <a:rPr lang="zh-CN" altLang="en-US" sz="2800" b="1" dirty="0">
                <a:solidFill>
                  <a:srgbClr val="92D050"/>
                </a:solidFill>
              </a:rPr>
              <a:t>具体内容</a:t>
            </a:r>
          </a:p>
          <a:p>
            <a:pPr lvl="1"/>
            <a:r>
              <a:rPr lang="en-US" altLang="zh-CN" sz="2400" b="1" dirty="0">
                <a:latin typeface="Gill Sans MT" panose="020B0502020104020203" pitchFamily="34" charset="0"/>
              </a:rPr>
              <a:t>AI</a:t>
            </a:r>
            <a:r>
              <a:rPr lang="zh-CN" altLang="en-US" sz="2400" b="1" dirty="0">
                <a:latin typeface="Gill Sans MT" panose="020B0502020104020203" pitchFamily="34" charset="0"/>
              </a:rPr>
              <a:t> 集群服务器架构：</a:t>
            </a:r>
            <a:r>
              <a:rPr lang="en-US" altLang="zh-CN" sz="2000" dirty="0">
                <a:latin typeface="Gill Sans MT" panose="020B0502020104020203" pitchFamily="34" charset="0"/>
              </a:rPr>
              <a:t>AI</a:t>
            </a:r>
            <a:r>
              <a:rPr lang="zh-CN" altLang="en-US" sz="2000" dirty="0">
                <a:latin typeface="Gill Sans MT" panose="020B0502020104020203" pitchFamily="34" charset="0"/>
              </a:rPr>
              <a:t>集群组成 </a:t>
            </a:r>
            <a:r>
              <a:rPr lang="en-US" altLang="zh-CN" sz="2000" dirty="0">
                <a:latin typeface="Gill Sans MT" panose="020B0502020104020203" pitchFamily="34" charset="0"/>
              </a:rPr>
              <a:t>-</a:t>
            </a:r>
            <a:r>
              <a:rPr lang="zh-CN" altLang="en-US" sz="2000" dirty="0">
                <a:latin typeface="Gill Sans MT" panose="020B0502020104020203" pitchFamily="34" charset="0"/>
              </a:rPr>
              <a:t> 参数服务器模式 </a:t>
            </a:r>
            <a:r>
              <a:rPr lang="en-US" altLang="zh-CN" sz="2000" dirty="0">
                <a:latin typeface="Gill Sans MT" panose="020B0502020104020203" pitchFamily="34" charset="0"/>
              </a:rPr>
              <a:t>–</a:t>
            </a:r>
            <a:r>
              <a:rPr lang="zh-CN" altLang="en-US" sz="2000" dirty="0">
                <a:latin typeface="Gill Sans MT" panose="020B0502020104020203" pitchFamily="34" charset="0"/>
              </a:rPr>
              <a:t> 同步与异步并行</a:t>
            </a:r>
            <a:endParaRPr lang="en-US" altLang="zh-CN" sz="2400" b="1" dirty="0">
              <a:latin typeface="Gill Sans MT" panose="020B0502020104020203" pitchFamily="34" charset="0"/>
            </a:endParaRPr>
          </a:p>
          <a:p>
            <a:pPr lvl="1"/>
            <a:r>
              <a:rPr lang="en-US" altLang="zh-CN" sz="2400" b="1" dirty="0">
                <a:latin typeface="Gill Sans MT" panose="020B0502020104020203" pitchFamily="34" charset="0"/>
              </a:rPr>
              <a:t>AI</a:t>
            </a:r>
            <a:r>
              <a:rPr lang="zh-CN" altLang="en-US" sz="2400" b="1" dirty="0">
                <a:latin typeface="Gill Sans MT" panose="020B0502020104020203" pitchFamily="34" charset="0"/>
              </a:rPr>
              <a:t> 集群通信方式：</a:t>
            </a:r>
            <a:r>
              <a:rPr lang="zh-CN" altLang="en-US" sz="2000" dirty="0">
                <a:latin typeface="Gill Sans MT" panose="020B0502020104020203" pitchFamily="34" charset="0"/>
              </a:rPr>
              <a:t>通信硬件实现 </a:t>
            </a:r>
            <a:r>
              <a:rPr lang="en-US" altLang="zh-CN" sz="2000" dirty="0">
                <a:latin typeface="Gill Sans MT" panose="020B0502020104020203" pitchFamily="34" charset="0"/>
              </a:rPr>
              <a:t>-</a:t>
            </a:r>
            <a:r>
              <a:rPr lang="zh-CN" altLang="en-US" sz="2000" dirty="0">
                <a:latin typeface="Gill Sans MT" panose="020B0502020104020203" pitchFamily="34" charset="0"/>
              </a:rPr>
              <a:t> 集群组网 </a:t>
            </a:r>
            <a:r>
              <a:rPr lang="en-US" altLang="zh-CN" sz="2000" dirty="0">
                <a:latin typeface="Gill Sans MT" panose="020B0502020104020203" pitchFamily="34" charset="0"/>
              </a:rPr>
              <a:t>–</a:t>
            </a:r>
            <a:r>
              <a:rPr lang="zh-CN" altLang="en-US" sz="2000" dirty="0">
                <a:latin typeface="Gill Sans MT" panose="020B0502020104020203" pitchFamily="34" charset="0"/>
              </a:rPr>
              <a:t> 集群软件通信 </a:t>
            </a:r>
            <a:r>
              <a:rPr lang="en-US" altLang="zh-CN" sz="2000" dirty="0">
                <a:latin typeface="Gill Sans MT" panose="020B0502020104020203" pitchFamily="34" charset="0"/>
              </a:rPr>
              <a:t>-</a:t>
            </a:r>
            <a:r>
              <a:rPr lang="zh-CN" altLang="en-US" sz="2000" dirty="0">
                <a:latin typeface="Gill Sans MT" panose="020B0502020104020203" pitchFamily="34" charset="0"/>
              </a:rPr>
              <a:t> 通信实现方式</a:t>
            </a:r>
            <a:endParaRPr lang="en-US" altLang="zh-CN" sz="2000" dirty="0">
              <a:latin typeface="Gill Sans MT" panose="020B0502020104020203" pitchFamily="34" charset="0"/>
            </a:endParaRPr>
          </a:p>
          <a:p>
            <a:pPr lvl="1"/>
            <a:r>
              <a:rPr lang="zh-CN" altLang="en-US" sz="2400" b="1" dirty="0">
                <a:latin typeface="Gill Sans MT" panose="020B0502020104020203" pitchFamily="34" charset="0"/>
              </a:rPr>
              <a:t>分布式通信原语：</a:t>
            </a:r>
            <a:r>
              <a:rPr lang="zh-CN" altLang="en-US" sz="2000" dirty="0">
                <a:latin typeface="Gill Sans MT" panose="020B0502020104020203" pitchFamily="34" charset="0"/>
              </a:rPr>
              <a:t>通信源语 </a:t>
            </a:r>
            <a:r>
              <a:rPr lang="en-US" altLang="zh-CN" sz="2000" dirty="0">
                <a:latin typeface="Gill Sans MT" panose="020B0502020104020203" pitchFamily="34" charset="0"/>
              </a:rPr>
              <a:t>-</a:t>
            </a:r>
            <a:r>
              <a:rPr lang="zh-CN" altLang="en-US" sz="2000" dirty="0">
                <a:latin typeface="Gill Sans MT" panose="020B0502020104020203" pitchFamily="34" charset="0"/>
              </a:rPr>
              <a:t> 点对点通信 </a:t>
            </a:r>
            <a:r>
              <a:rPr lang="en-US" altLang="zh-CN" sz="2000" dirty="0">
                <a:latin typeface="Gill Sans MT" panose="020B0502020104020203" pitchFamily="34" charset="0"/>
              </a:rPr>
              <a:t>–</a:t>
            </a:r>
            <a:r>
              <a:rPr lang="zh-CN" altLang="en-US" sz="2000" dirty="0">
                <a:latin typeface="Gill Sans MT" panose="020B0502020104020203" pitchFamily="34" charset="0"/>
              </a:rPr>
              <a:t> 集合通信</a:t>
            </a:r>
            <a:endParaRPr lang="en-US" altLang="zh-CN" sz="2000" dirty="0">
              <a:latin typeface="Gill Sans MT" panose="020B0502020104020203" pitchFamily="34" charset="0"/>
            </a:endParaRPr>
          </a:p>
          <a:p>
            <a:pPr lvl="1"/>
            <a:r>
              <a:rPr lang="zh-CN" altLang="en-US" sz="2400" b="1" dirty="0">
                <a:latin typeface="Gill Sans MT" panose="020B0502020104020203" pitchFamily="34" charset="0"/>
              </a:rPr>
              <a:t>分布式存储系统</a:t>
            </a:r>
            <a:r>
              <a:rPr lang="zh-CN" altLang="en-US" sz="2000" b="1" dirty="0">
                <a:latin typeface="Gill Sans MT" panose="020B0502020104020203" pitchFamily="34" charset="0"/>
              </a:rPr>
              <a:t>：</a:t>
            </a:r>
            <a:r>
              <a:rPr lang="zh-CN" altLang="en-US" sz="2000" dirty="0">
                <a:latin typeface="Gill Sans MT" panose="020B0502020104020203" pitchFamily="34" charset="0"/>
              </a:rPr>
              <a:t>大模型权重存储方式 </a:t>
            </a:r>
            <a:r>
              <a:rPr lang="en-US" altLang="zh-CN" sz="2000" dirty="0">
                <a:latin typeface="Gill Sans MT" panose="020B0502020104020203" pitchFamily="34" charset="0"/>
              </a:rPr>
              <a:t>–</a:t>
            </a:r>
            <a:r>
              <a:rPr lang="zh-CN" altLang="en-US" sz="2000" dirty="0">
                <a:latin typeface="Gill Sans MT" panose="020B0502020104020203" pitchFamily="34" charset="0"/>
              </a:rPr>
              <a:t> 多级存储系统</a:t>
            </a:r>
            <a:endParaRPr lang="en-US" altLang="zh-CN" sz="2000" dirty="0">
              <a:latin typeface="Gill Sans MT" panose="020B0502020104020203" pitchFamily="34" charset="0"/>
            </a:endParaRPr>
          </a:p>
          <a:p>
            <a:pPr lvl="1"/>
            <a:r>
              <a:rPr lang="en-US" altLang="zh-CN" sz="2400" b="1" dirty="0">
                <a:latin typeface="Gill Sans MT" panose="020B0502020104020203" pitchFamily="34" charset="0"/>
              </a:rPr>
              <a:t>AI</a:t>
            </a:r>
            <a:r>
              <a:rPr lang="zh-CN" altLang="en-US" sz="2400" b="1" dirty="0">
                <a:latin typeface="Gill Sans MT" panose="020B0502020104020203" pitchFamily="34" charset="0"/>
              </a:rPr>
              <a:t> 集群回顾：</a:t>
            </a:r>
            <a:r>
              <a:rPr lang="en-US" altLang="zh-CN" sz="2000" dirty="0">
                <a:latin typeface="Gill Sans MT" panose="020B0502020104020203" pitchFamily="34" charset="0"/>
              </a:rPr>
              <a:t>NVIDIA</a:t>
            </a:r>
            <a:r>
              <a:rPr lang="zh-CN" altLang="en-US" sz="2000" dirty="0">
                <a:latin typeface="Gill Sans MT" panose="020B0502020104020203" pitchFamily="34" charset="0"/>
              </a:rPr>
              <a:t> 与 </a:t>
            </a:r>
            <a:r>
              <a:rPr lang="en-US" altLang="zh-CN" sz="2000" dirty="0">
                <a:latin typeface="Gill Sans MT" panose="020B0502020104020203" pitchFamily="34" charset="0"/>
              </a:rPr>
              <a:t>TPU</a:t>
            </a:r>
            <a:r>
              <a:rPr lang="zh-CN" altLang="en-US" sz="2000" dirty="0">
                <a:latin typeface="Gill Sans MT" panose="020B0502020104020203" pitchFamily="34" charset="0"/>
              </a:rPr>
              <a:t> 超级计算节点</a:t>
            </a:r>
            <a:r>
              <a:rPr lang="en-US" altLang="zh-CN" sz="2000" dirty="0">
                <a:latin typeface="Gill Sans MT" panose="020B0502020104020203" pitchFamily="34" charset="0"/>
              </a:rPr>
              <a:t>POD</a:t>
            </a:r>
          </a:p>
        </p:txBody>
      </p:sp>
    </p:spTree>
    <p:extLst>
      <p:ext uri="{BB962C8B-B14F-4D97-AF65-F5344CB8AC3E}">
        <p14:creationId xmlns:p14="http://schemas.microsoft.com/office/powerpoint/2010/main" val="23479994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>
            <a:extLst>
              <a:ext uri="{FF2B5EF4-FFF2-40B4-BE49-F238E27FC236}">
                <a16:creationId xmlns:a16="http://schemas.microsoft.com/office/drawing/2014/main" id="{27A1A356-825E-5743-B0B0-175D2FA766D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 </a:t>
            </a:r>
            <a:r>
              <a:rPr lang="en-US" altLang="zh-CN" dirty="0"/>
              <a:t>GPU</a:t>
            </a:r>
            <a:r>
              <a:rPr lang="zh-CN" altLang="en-US" dirty="0"/>
              <a:t> 网络</a:t>
            </a:r>
            <a:endParaRPr lang="en-US" altLang="zh-CN" dirty="0"/>
          </a:p>
          <a:p>
            <a:r>
              <a:rPr lang="zh-CN" altLang="en-US" dirty="0"/>
              <a:t>通信发展</a:t>
            </a:r>
          </a:p>
        </p:txBody>
      </p:sp>
    </p:spTree>
    <p:extLst>
      <p:ext uri="{BB962C8B-B14F-4D97-AF65-F5344CB8AC3E}">
        <p14:creationId xmlns:p14="http://schemas.microsoft.com/office/powerpoint/2010/main" val="38840317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8857728E-442E-D649-81F7-9397B35AB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9FF325AE-1ED2-6D4D-9F1A-7F13404E819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357467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>
            <a:extLst>
              <a:ext uri="{FF2B5EF4-FFF2-40B4-BE49-F238E27FC236}">
                <a16:creationId xmlns:a16="http://schemas.microsoft.com/office/drawing/2014/main" id="{27A1A356-825E-5743-B0B0-175D2FA766D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二、</a:t>
            </a:r>
            <a:r>
              <a:rPr lang="en-US" altLang="zh-CN" dirty="0"/>
              <a:t>2/4 x GPU</a:t>
            </a:r>
          </a:p>
        </p:txBody>
      </p:sp>
    </p:spTree>
    <p:extLst>
      <p:ext uri="{BB962C8B-B14F-4D97-AF65-F5344CB8AC3E}">
        <p14:creationId xmlns:p14="http://schemas.microsoft.com/office/powerpoint/2010/main" val="27363293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6484A328-F471-004A-95D3-AD31E7348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PCIe</a:t>
            </a:r>
            <a:endParaRPr kumimoji="1" lang="zh-CN" altLang="en-US" dirty="0"/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B1223C9C-E269-C64D-9EC8-11A770FA76E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典型的双</a:t>
            </a:r>
            <a:r>
              <a:rPr lang="en-US" altLang="zh-CN" dirty="0"/>
              <a:t>GPU</a:t>
            </a:r>
            <a:r>
              <a:rPr lang="zh-CN" altLang="en-US" dirty="0"/>
              <a:t>系统使用 </a:t>
            </a:r>
            <a:r>
              <a:rPr lang="en-US" altLang="zh-CN" dirty="0"/>
              <a:t>PCI Express </a:t>
            </a:r>
            <a:r>
              <a:rPr lang="zh-CN" altLang="en-US" dirty="0"/>
              <a:t>连接到 </a:t>
            </a:r>
            <a:r>
              <a:rPr lang="en-US" altLang="zh-CN" dirty="0"/>
              <a:t>CPU</a:t>
            </a:r>
            <a:r>
              <a:rPr lang="zh-CN" altLang="en-US" dirty="0"/>
              <a:t>。</a:t>
            </a:r>
            <a:r>
              <a:rPr lang="en-US" altLang="zh-CN" dirty="0"/>
              <a:t>GPU</a:t>
            </a:r>
            <a:r>
              <a:rPr lang="zh-CN" altLang="en-US" dirty="0"/>
              <a:t>以最快的 </a:t>
            </a:r>
            <a:r>
              <a:rPr lang="en-US" altLang="zh-CN" dirty="0"/>
              <a:t>PCIe 5.0 x 16</a:t>
            </a:r>
            <a:r>
              <a:rPr lang="zh-CN" altLang="en-US" dirty="0"/>
              <a:t>速度</a:t>
            </a:r>
            <a:r>
              <a:rPr lang="en-US" altLang="zh-CN" dirty="0"/>
              <a:t>64GBps</a:t>
            </a:r>
            <a:r>
              <a:rPr lang="zh-CN" altLang="en-US" dirty="0"/>
              <a:t>进行通讯。该链路提供的带宽与 </a:t>
            </a:r>
            <a:r>
              <a:rPr lang="en-US" altLang="zh-CN" dirty="0"/>
              <a:t>CPU </a:t>
            </a:r>
            <a:r>
              <a:rPr lang="zh-CN" altLang="en-US" dirty="0"/>
              <a:t>及其系统内存之间的可用带宽相比也相形见绌。在多 </a:t>
            </a:r>
            <a:r>
              <a:rPr lang="en-US" altLang="zh-CN" dirty="0"/>
              <a:t>GPU </a:t>
            </a:r>
            <a:r>
              <a:rPr lang="zh-CN" altLang="en-US" dirty="0"/>
              <a:t>系统中，如果使用 </a:t>
            </a:r>
            <a:r>
              <a:rPr lang="en-US" altLang="zh-CN" dirty="0"/>
              <a:t>PCIe Switch</a:t>
            </a:r>
            <a:r>
              <a:rPr lang="zh-CN" altLang="en-US" dirty="0"/>
              <a:t>，问题会更加复杂。通过</a:t>
            </a:r>
            <a:r>
              <a:rPr lang="en-US" altLang="zh-CN" dirty="0"/>
              <a:t>PCIe Switch</a:t>
            </a:r>
            <a:r>
              <a:rPr lang="zh-CN" altLang="en-US" dirty="0"/>
              <a:t>，</a:t>
            </a:r>
            <a:r>
              <a:rPr lang="en-US" altLang="zh-CN" dirty="0"/>
              <a:t>CPU </a:t>
            </a:r>
            <a:r>
              <a:rPr lang="zh-CN" altLang="en-US" dirty="0"/>
              <a:t>内存的有限 </a:t>
            </a:r>
            <a:r>
              <a:rPr lang="en-US" altLang="zh-CN" dirty="0"/>
              <a:t>PCIe </a:t>
            </a:r>
            <a:r>
              <a:rPr lang="zh-CN" altLang="en-US" dirty="0"/>
              <a:t>带宽可以在 </a:t>
            </a:r>
            <a:r>
              <a:rPr lang="en-US" altLang="zh-CN" dirty="0"/>
              <a:t>GPU </a:t>
            </a:r>
            <a:r>
              <a:rPr lang="zh-CN" altLang="en-US" dirty="0"/>
              <a:t>之间共享。这些交互会与总线上的</a:t>
            </a:r>
            <a:r>
              <a:rPr lang="en-US" altLang="zh-CN" dirty="0"/>
              <a:t>CPU</a:t>
            </a:r>
            <a:r>
              <a:rPr lang="zh-CN" altLang="en-US" dirty="0"/>
              <a:t>操作竞争，甚至进一步占用可用带宽。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D6BFF65-DE66-4346-87B1-FF49734C14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5181" y="2025650"/>
            <a:ext cx="5486400" cy="280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334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040F4EE7-CA55-8149-B090-2A0484298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PCIe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667FF66C-DAE3-8F4C-82DC-5F8061A3449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某些工作负载需要位于同一服务器中的两个或多个 </a:t>
            </a:r>
            <a:r>
              <a:rPr lang="en-US" altLang="zh-CN" dirty="0"/>
              <a:t>GPU </a:t>
            </a:r>
            <a:r>
              <a:rPr lang="zh-CN" altLang="en-US" dirty="0"/>
              <a:t>之间进行数据交换，在没有 </a:t>
            </a:r>
            <a:r>
              <a:rPr lang="en-US" altLang="zh-CN" dirty="0"/>
              <a:t>GPUDirect P2P </a:t>
            </a:r>
            <a:r>
              <a:rPr lang="zh-CN" altLang="en-US" dirty="0"/>
              <a:t>技术的情况下，来自 </a:t>
            </a:r>
            <a:r>
              <a:rPr lang="en-US" altLang="zh-CN" dirty="0"/>
              <a:t>GPU </a:t>
            </a:r>
            <a:r>
              <a:rPr lang="zh-CN" altLang="en-US" dirty="0"/>
              <a:t>的数据将首先通过 </a:t>
            </a:r>
            <a:r>
              <a:rPr lang="en-US" altLang="zh-CN" dirty="0"/>
              <a:t>CPU </a:t>
            </a:r>
            <a:r>
              <a:rPr lang="zh-CN" altLang="en-US" dirty="0"/>
              <a:t>和 </a:t>
            </a:r>
            <a:r>
              <a:rPr lang="en-US" altLang="zh-CN" dirty="0"/>
              <a:t>PCIe </a:t>
            </a:r>
            <a:r>
              <a:rPr lang="zh-CN" altLang="en-US" dirty="0"/>
              <a:t>总线复制到主机固定的共享内存。然后，数据将通过 </a:t>
            </a:r>
            <a:r>
              <a:rPr lang="en-US" altLang="zh-CN" dirty="0"/>
              <a:t>CPU </a:t>
            </a:r>
            <a:r>
              <a:rPr lang="zh-CN" altLang="en-US" dirty="0"/>
              <a:t>和 </a:t>
            </a:r>
            <a:r>
              <a:rPr lang="en-US" altLang="zh-CN" dirty="0"/>
              <a:t>PCIe </a:t>
            </a:r>
            <a:r>
              <a:rPr lang="zh-CN" altLang="en-US" dirty="0"/>
              <a:t>总线从主机固定的共享内存复制到目标 </a:t>
            </a:r>
            <a:r>
              <a:rPr lang="en-US" altLang="zh-CN" dirty="0"/>
              <a:t>GPU</a:t>
            </a:r>
            <a:r>
              <a:rPr lang="zh-CN" altLang="en-US" dirty="0"/>
              <a:t>，数据在到达目的地之前需要被复制两次。</a:t>
            </a:r>
          </a:p>
          <a:p>
            <a:br>
              <a:rPr lang="zh-CN" altLang="en-US" dirty="0"/>
            </a:b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9F60B47-645D-1C48-8E9B-1BF1FEFCF2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2871" y="3251586"/>
            <a:ext cx="4445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9395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封面页_图片版 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F4E5724B-7154-473D-A508-2B054E8EE854}"/>
    </a:ext>
  </a:extLst>
</a:theme>
</file>

<file path=ppt/theme/theme2.xml><?xml version="1.0" encoding="utf-8"?>
<a:theme xmlns:a="http://schemas.openxmlformats.org/drawingml/2006/main" name="1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3.xml><?xml version="1.0" encoding="utf-8"?>
<a:theme xmlns:a="http://schemas.openxmlformats.org/drawingml/2006/main" name="5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4.xml><?xml version="1.0" encoding="utf-8"?>
<a:theme xmlns:a="http://schemas.openxmlformats.org/drawingml/2006/main" name="4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5.xml><?xml version="1.0" encoding="utf-8"?>
<a:theme xmlns:a="http://schemas.openxmlformats.org/drawingml/2006/main" name="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1_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结束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CE9DE895-046C-40AC-AD8E-ED7DD660489B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26332</TotalTime>
  <Words>2050</Words>
  <Application>Microsoft Macintosh PowerPoint</Application>
  <PresentationFormat>自定义</PresentationFormat>
  <Paragraphs>116</Paragraphs>
  <Slides>32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7</vt:i4>
      </vt:variant>
      <vt:variant>
        <vt:lpstr>幻灯片标题</vt:lpstr>
      </vt:variant>
      <vt:variant>
        <vt:i4>32</vt:i4>
      </vt:variant>
    </vt:vector>
  </HeadingPairs>
  <TitlesOfParts>
    <vt:vector size="47" baseType="lpstr">
      <vt:lpstr>Microsoft YaHei</vt:lpstr>
      <vt:lpstr>Microsoft YaHei</vt:lpstr>
      <vt:lpstr>ACGN-MiaoGB-Flash</vt:lpstr>
      <vt:lpstr>Arial</vt:lpstr>
      <vt:lpstr>Calibri</vt:lpstr>
      <vt:lpstr>Futura Medium</vt:lpstr>
      <vt:lpstr>Gill Sans MT</vt:lpstr>
      <vt:lpstr>Wingdings</vt:lpstr>
      <vt:lpstr>封面页_图片版 </vt:lpstr>
      <vt:lpstr>1_内容Copytext </vt:lpstr>
      <vt:lpstr>5_内容Copytext </vt:lpstr>
      <vt:lpstr>4_内容Copytext </vt:lpstr>
      <vt:lpstr>code01</vt:lpstr>
      <vt:lpstr>1_code01</vt:lpstr>
      <vt:lpstr>结束页</vt:lpstr>
      <vt:lpstr>PowerPoint 演示文稿</vt:lpstr>
      <vt:lpstr>大模型 + AI系统全栈架构</vt:lpstr>
      <vt:lpstr>大模型业务全流程</vt:lpstr>
      <vt:lpstr>关于本内容</vt:lpstr>
      <vt:lpstr>PowerPoint 演示文稿</vt:lpstr>
      <vt:lpstr>PowerPoint 演示文稿</vt:lpstr>
      <vt:lpstr>PowerPoint 演示文稿</vt:lpstr>
      <vt:lpstr>PCIe</vt:lpstr>
      <vt:lpstr>PCIe</vt:lpstr>
      <vt:lpstr>GPUDirect P2P </vt:lpstr>
      <vt:lpstr>NVLink</vt:lpstr>
      <vt:lpstr>NVLink</vt:lpstr>
      <vt:lpstr>NVLink</vt:lpstr>
      <vt:lpstr>PowerPoint 演示文稿</vt:lpstr>
      <vt:lpstr>NVLink</vt:lpstr>
      <vt:lpstr>NVLink的问题</vt:lpstr>
      <vt:lpstr>PowerPoint 演示文稿</vt:lpstr>
      <vt:lpstr>NVSwitch</vt:lpstr>
      <vt:lpstr>NVSwitch</vt:lpstr>
      <vt:lpstr>NVSwitch</vt:lpstr>
      <vt:lpstr>NVSwitch</vt:lpstr>
      <vt:lpstr>PowerPoint 演示文稿</vt:lpstr>
      <vt:lpstr>HDR InfiniBand Network</vt:lpstr>
      <vt:lpstr>GPUDirect RDMA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小结</vt:lpstr>
      <vt:lpstr>Reference 引用&amp;参考</vt:lpstr>
      <vt:lpstr>PowerPoint 演示文稿</vt:lpstr>
    </vt:vector>
  </TitlesOfParts>
  <Company>Huawei Technologies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sunbeilei</dc:creator>
  <cp:lastModifiedBy>zomi</cp:lastModifiedBy>
  <cp:revision>8569</cp:revision>
  <cp:lastPrinted>2023-09-08T09:14:01Z</cp:lastPrinted>
  <dcterms:created xsi:type="dcterms:W3CDTF">2020-08-28T08:44:19Z</dcterms:created>
  <dcterms:modified xsi:type="dcterms:W3CDTF">2023-10-15T09:03:34Z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(3)OuEhQ/z37fX125OKW3g17C5bV+y7G/gKJsML0A5/OgKvtn7/T6c/4T6hn9nIqtn/Da2DV0e1
YkZiURPiLC42MShcL/fZA4mE6VGaOA2FvlYfHIYSZJ2x/7mdLeRmmf1w4X0A5d4CCuYz4S2H
9F45z8fGjkVdbq/n1HUN8RuI504mZdRYgPGJ6zxlPm72+/xu+geTV5g6L4LIrOfp3Uz3lD3L
ea+4faiLw6pVexN8LT</vt:lpwstr>
  </property>
  <property fmtid="{D5CDD505-2E9C-101B-9397-08002B2CF9AE}" pid="3" name="_2015_ms_pID_7253431">
    <vt:lpwstr>ecQIe4CoyIly6OHTxuVhmieGPnYbA3uXbJm6HMUaTsPG0exzxoZIPn
gyqoQOOR7cQacoowLqktKvvgDWrIVtDqwjU4OI88dpKCXaoMY848xAR2s3foFSDFY9jS7oet
R0Py72DRnsqr3DDSQaooMLXWBuiLhuIYzMBDAV+PWApFaPwoPpXlY37MgIx3bHfWgjTOwZ3v
JN/RPQQfhjHqAE9PqhRy6dkuTle3NIqVbx2m</vt:lpwstr>
  </property>
  <property fmtid="{D5CDD505-2E9C-101B-9397-08002B2CF9AE}" pid="4" name="_2015_ms_pID_7253432">
    <vt:lpwstr>3A==</vt:lpwstr>
  </property>
  <property fmtid="{D5CDD505-2E9C-101B-9397-08002B2CF9AE}" pid="5" name="_readonly">
    <vt:lpwstr/>
  </property>
  <property fmtid="{D5CDD505-2E9C-101B-9397-08002B2CF9AE}" pid="6" name="_change">
    <vt:lpwstr/>
  </property>
  <property fmtid="{D5CDD505-2E9C-101B-9397-08002B2CF9AE}" pid="7" name="_full-control">
    <vt:lpwstr/>
  </property>
  <property fmtid="{D5CDD505-2E9C-101B-9397-08002B2CF9AE}" pid="8" name="sflag">
    <vt:lpwstr>1664329715</vt:lpwstr>
  </property>
</Properties>
</file>